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57" r:id="rId3"/>
    <p:sldId id="266" r:id="rId4"/>
    <p:sldId id="267" r:id="rId5"/>
    <p:sldId id="264" r:id="rId6"/>
    <p:sldId id="270" r:id="rId7"/>
    <p:sldId id="259" r:id="rId8"/>
    <p:sldId id="268" r:id="rId9"/>
    <p:sldId id="258" r:id="rId10"/>
    <p:sldId id="272" r:id="rId11"/>
    <p:sldId id="265" r:id="rId12"/>
    <p:sldId id="262" r:id="rId13"/>
    <p:sldId id="261" r:id="rId14"/>
    <p:sldId id="271" r:id="rId15"/>
    <p:sldId id="269" r:id="rId16"/>
    <p:sldId id="263" r:id="rId17"/>
    <p:sldId id="274" r:id="rId18"/>
    <p:sldId id="273" r:id="rId1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25" autoAdjust="0"/>
    <p:restoredTop sz="94660"/>
  </p:normalViewPr>
  <p:slideViewPr>
    <p:cSldViewPr>
      <p:cViewPr varScale="1">
        <p:scale>
          <a:sx n="112" d="100"/>
          <a:sy n="112" d="100"/>
        </p:scale>
        <p:origin x="-111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pgarvin\FY18\Local%20Recipts.xls"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invertIfNegative val="0"/>
          <c:cat>
            <c:strRef>
              <c:f>'Gen Stab Yearly Balance'!$A$14:$A$24</c:f>
              <c:strCache>
                <c:ptCount val="11"/>
                <c:pt idx="0">
                  <c:v>FY07</c:v>
                </c:pt>
                <c:pt idx="1">
                  <c:v>FY08</c:v>
                </c:pt>
                <c:pt idx="2">
                  <c:v>FY09</c:v>
                </c:pt>
                <c:pt idx="3">
                  <c:v>FY10</c:v>
                </c:pt>
                <c:pt idx="4">
                  <c:v>FY11</c:v>
                </c:pt>
                <c:pt idx="5">
                  <c:v>FY12</c:v>
                </c:pt>
                <c:pt idx="6">
                  <c:v>FY13</c:v>
                </c:pt>
                <c:pt idx="7">
                  <c:v>FY14 </c:v>
                </c:pt>
                <c:pt idx="8">
                  <c:v>FY15</c:v>
                </c:pt>
                <c:pt idx="9">
                  <c:v>FY16</c:v>
                </c:pt>
                <c:pt idx="10">
                  <c:v>FY17</c:v>
                </c:pt>
              </c:strCache>
            </c:strRef>
          </c:cat>
          <c:val>
            <c:numRef>
              <c:f>'Gen Stab Yearly Balance'!$B$14:$B$24</c:f>
              <c:numCache>
                <c:formatCode>_(* #,##0_);_(* \(#,##0\);_(* "-"_);_(@_)</c:formatCode>
                <c:ptCount val="11"/>
                <c:pt idx="0">
                  <c:v>222546.14</c:v>
                </c:pt>
                <c:pt idx="1">
                  <c:v>208573.83999999997</c:v>
                </c:pt>
                <c:pt idx="2">
                  <c:v>71601.11</c:v>
                </c:pt>
                <c:pt idx="3">
                  <c:v>77704.539999999994</c:v>
                </c:pt>
                <c:pt idx="4">
                  <c:v>42960</c:v>
                </c:pt>
                <c:pt idx="5">
                  <c:v>303439.08</c:v>
                </c:pt>
                <c:pt idx="6">
                  <c:v>293738.32</c:v>
                </c:pt>
                <c:pt idx="7">
                  <c:v>358601.13</c:v>
                </c:pt>
                <c:pt idx="8">
                  <c:v>1049311</c:v>
                </c:pt>
                <c:pt idx="9">
                  <c:v>657641</c:v>
                </c:pt>
                <c:pt idx="10">
                  <c:v>802000</c:v>
                </c:pt>
              </c:numCache>
            </c:numRef>
          </c:val>
        </c:ser>
        <c:dLbls>
          <c:showLegendKey val="0"/>
          <c:showVal val="0"/>
          <c:showCatName val="0"/>
          <c:showSerName val="0"/>
          <c:showPercent val="0"/>
          <c:showBubbleSize val="0"/>
        </c:dLbls>
        <c:gapWidth val="150"/>
        <c:axId val="51899904"/>
        <c:axId val="41166528"/>
      </c:barChart>
      <c:catAx>
        <c:axId val="51899904"/>
        <c:scaling>
          <c:orientation val="minMax"/>
        </c:scaling>
        <c:delete val="0"/>
        <c:axPos val="b"/>
        <c:majorTickMark val="out"/>
        <c:minorTickMark val="none"/>
        <c:tickLblPos val="nextTo"/>
        <c:crossAx val="41166528"/>
        <c:crosses val="autoZero"/>
        <c:auto val="1"/>
        <c:lblAlgn val="ctr"/>
        <c:lblOffset val="100"/>
        <c:noMultiLvlLbl val="0"/>
      </c:catAx>
      <c:valAx>
        <c:axId val="41166528"/>
        <c:scaling>
          <c:orientation val="minMax"/>
        </c:scaling>
        <c:delete val="0"/>
        <c:axPos val="l"/>
        <c:majorGridlines/>
        <c:numFmt formatCode="_(* #,##0_);_(* \(#,##0\);_(* &quot;-&quot;_);_(@_)" sourceLinked="1"/>
        <c:majorTickMark val="out"/>
        <c:minorTickMark val="none"/>
        <c:tickLblPos val="nextTo"/>
        <c:crossAx val="51899904"/>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perspective val="30"/>
    </c:view3D>
    <c:floor>
      <c:thickness val="0"/>
    </c:floor>
    <c:sideWall>
      <c:thickness val="0"/>
    </c:sideWall>
    <c:backWall>
      <c:thickness val="0"/>
    </c:backWall>
    <c:plotArea>
      <c:layout/>
      <c:pie3DChart>
        <c:varyColors val="1"/>
        <c:ser>
          <c:idx val="0"/>
          <c:order val="0"/>
          <c:cat>
            <c:strRef>
              <c:f>Sheet2!$A$3:$A$6</c:f>
              <c:strCache>
                <c:ptCount val="4"/>
                <c:pt idx="0">
                  <c:v>PROPERTY TAX REVENUE</c:v>
                </c:pt>
                <c:pt idx="1">
                  <c:v>CHERRY SHEET -  STATE AID</c:v>
                </c:pt>
                <c:pt idx="2">
                  <c:v>LOCAL RECEIPTS</c:v>
                </c:pt>
                <c:pt idx="3">
                  <c:v>AVAILABLE FUNDS</c:v>
                </c:pt>
              </c:strCache>
            </c:strRef>
          </c:cat>
          <c:val>
            <c:numRef>
              <c:f>Sheet2!$B$3:$B$6</c:f>
              <c:numCache>
                <c:formatCode>0.00%</c:formatCode>
                <c:ptCount val="4"/>
                <c:pt idx="0">
                  <c:v>0.79</c:v>
                </c:pt>
                <c:pt idx="1">
                  <c:v>0.1074</c:v>
                </c:pt>
                <c:pt idx="2">
                  <c:v>8.8999999999999996E-2</c:v>
                </c:pt>
                <c:pt idx="3">
                  <c:v>1.04E-2</c:v>
                </c:pt>
              </c:numCache>
            </c:numRef>
          </c:val>
        </c:ser>
        <c:dLbls>
          <c:showLegendKey val="0"/>
          <c:showVal val="0"/>
          <c:showCatName val="0"/>
          <c:showSerName val="0"/>
          <c:showPercent val="0"/>
          <c:showBubbleSize val="0"/>
          <c:showLeaderLines val="1"/>
        </c:dLbls>
      </c:pie3DChart>
    </c:plotArea>
    <c:legend>
      <c:legendPos val="r"/>
      <c:layout/>
      <c:overlay val="0"/>
    </c:legend>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337" cy="464503"/>
          </a:xfrm>
          <a:prstGeom prst="rect">
            <a:avLst/>
          </a:prstGeom>
        </p:spPr>
        <p:txBody>
          <a:bodyPr vert="horz" lIns="90255" tIns="45128" rIns="90255" bIns="45128" rtlCol="0"/>
          <a:lstStyle>
            <a:lvl1pPr algn="l">
              <a:defRPr sz="1200"/>
            </a:lvl1pPr>
          </a:lstStyle>
          <a:p>
            <a:endParaRPr lang="en-US"/>
          </a:p>
        </p:txBody>
      </p:sp>
      <p:sp>
        <p:nvSpPr>
          <p:cNvPr id="3" name="Date Placeholder 2"/>
          <p:cNvSpPr>
            <a:spLocks noGrp="1"/>
          </p:cNvSpPr>
          <p:nvPr>
            <p:ph type="dt" sz="quarter" idx="1"/>
          </p:nvPr>
        </p:nvSpPr>
        <p:spPr>
          <a:xfrm>
            <a:off x="3885120" y="0"/>
            <a:ext cx="2971336" cy="464503"/>
          </a:xfrm>
          <a:prstGeom prst="rect">
            <a:avLst/>
          </a:prstGeom>
        </p:spPr>
        <p:txBody>
          <a:bodyPr vert="horz" lIns="90255" tIns="45128" rIns="90255" bIns="45128" rtlCol="0"/>
          <a:lstStyle>
            <a:lvl1pPr algn="r">
              <a:defRPr sz="1200"/>
            </a:lvl1pPr>
          </a:lstStyle>
          <a:p>
            <a:fld id="{D7A3033E-CBCA-4ED1-B3CA-6ECF28B409D6}" type="datetimeFigureOut">
              <a:rPr lang="en-US" smtClean="0"/>
              <a:t>3/6/2017</a:t>
            </a:fld>
            <a:endParaRPr lang="en-US"/>
          </a:p>
        </p:txBody>
      </p:sp>
      <p:sp>
        <p:nvSpPr>
          <p:cNvPr id="4" name="Footer Placeholder 3"/>
          <p:cNvSpPr>
            <a:spLocks noGrp="1"/>
          </p:cNvSpPr>
          <p:nvPr>
            <p:ph type="ftr" sz="quarter" idx="2"/>
          </p:nvPr>
        </p:nvSpPr>
        <p:spPr>
          <a:xfrm>
            <a:off x="0" y="8830313"/>
            <a:ext cx="2971337" cy="464503"/>
          </a:xfrm>
          <a:prstGeom prst="rect">
            <a:avLst/>
          </a:prstGeom>
        </p:spPr>
        <p:txBody>
          <a:bodyPr vert="horz" lIns="90255" tIns="45128" rIns="90255" bIns="45128" rtlCol="0" anchor="b"/>
          <a:lstStyle>
            <a:lvl1pPr algn="l">
              <a:defRPr sz="1200"/>
            </a:lvl1pPr>
          </a:lstStyle>
          <a:p>
            <a:endParaRPr lang="en-US"/>
          </a:p>
        </p:txBody>
      </p:sp>
      <p:sp>
        <p:nvSpPr>
          <p:cNvPr id="5" name="Slide Number Placeholder 4"/>
          <p:cNvSpPr>
            <a:spLocks noGrp="1"/>
          </p:cNvSpPr>
          <p:nvPr>
            <p:ph type="sldNum" sz="quarter" idx="3"/>
          </p:nvPr>
        </p:nvSpPr>
        <p:spPr>
          <a:xfrm>
            <a:off x="3885120" y="8830313"/>
            <a:ext cx="2971336" cy="464503"/>
          </a:xfrm>
          <a:prstGeom prst="rect">
            <a:avLst/>
          </a:prstGeom>
        </p:spPr>
        <p:txBody>
          <a:bodyPr vert="horz" lIns="90255" tIns="45128" rIns="90255" bIns="45128" rtlCol="0" anchor="b"/>
          <a:lstStyle>
            <a:lvl1pPr algn="r">
              <a:defRPr sz="1200"/>
            </a:lvl1pPr>
          </a:lstStyle>
          <a:p>
            <a:fld id="{B2443FEE-EE51-4E02-AE5D-9EA4834299E2}" type="slidenum">
              <a:rPr lang="en-US" smtClean="0"/>
              <a:t>‹#›</a:t>
            </a:fld>
            <a:endParaRPr lang="en-US"/>
          </a:p>
        </p:txBody>
      </p:sp>
    </p:spTree>
    <p:extLst>
      <p:ext uri="{BB962C8B-B14F-4D97-AF65-F5344CB8AC3E}">
        <p14:creationId xmlns:p14="http://schemas.microsoft.com/office/powerpoint/2010/main" val="4857806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284" tIns="46144" rIns="92284" bIns="46144"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2284" tIns="46144" rIns="92284" bIns="46144" rtlCol="0"/>
          <a:lstStyle>
            <a:lvl1pPr algn="r">
              <a:defRPr sz="1200"/>
            </a:lvl1pPr>
          </a:lstStyle>
          <a:p>
            <a:fld id="{4C97F9C9-ED15-42FE-A1BA-9E8063F2449C}" type="datetimeFigureOut">
              <a:rPr lang="en-US" smtClean="0"/>
              <a:t>3/6/2017</a:t>
            </a:fld>
            <a:endParaRPr lang="en-US" dirty="0"/>
          </a:p>
        </p:txBody>
      </p:sp>
      <p:sp>
        <p:nvSpPr>
          <p:cNvPr id="4" name="Slide Image Placeholder 3"/>
          <p:cNvSpPr>
            <a:spLocks noGrp="1" noRot="1" noChangeAspect="1"/>
          </p:cNvSpPr>
          <p:nvPr>
            <p:ph type="sldImg" idx="2"/>
          </p:nvPr>
        </p:nvSpPr>
        <p:spPr>
          <a:xfrm>
            <a:off x="1106488" y="696913"/>
            <a:ext cx="4646612" cy="3486150"/>
          </a:xfrm>
          <a:prstGeom prst="rect">
            <a:avLst/>
          </a:prstGeom>
          <a:noFill/>
          <a:ln w="12700">
            <a:solidFill>
              <a:prstClr val="black"/>
            </a:solidFill>
          </a:ln>
        </p:spPr>
        <p:txBody>
          <a:bodyPr vert="horz" lIns="92284" tIns="46144" rIns="92284" bIns="46144" rtlCol="0" anchor="ctr"/>
          <a:lstStyle/>
          <a:p>
            <a:endParaRPr lang="en-US" dirty="0"/>
          </a:p>
        </p:txBody>
      </p:sp>
      <p:sp>
        <p:nvSpPr>
          <p:cNvPr id="5" name="Notes Placeholder 4"/>
          <p:cNvSpPr>
            <a:spLocks noGrp="1"/>
          </p:cNvSpPr>
          <p:nvPr>
            <p:ph type="body" sz="quarter" idx="3"/>
          </p:nvPr>
        </p:nvSpPr>
        <p:spPr>
          <a:xfrm>
            <a:off x="685800" y="4415792"/>
            <a:ext cx="5486400" cy="4183380"/>
          </a:xfrm>
          <a:prstGeom prst="rect">
            <a:avLst/>
          </a:prstGeom>
        </p:spPr>
        <p:txBody>
          <a:bodyPr vert="horz" lIns="92284" tIns="46144" rIns="92284" bIns="461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2971800" cy="464820"/>
          </a:xfrm>
          <a:prstGeom prst="rect">
            <a:avLst/>
          </a:prstGeom>
        </p:spPr>
        <p:txBody>
          <a:bodyPr vert="horz" lIns="92284" tIns="46144" rIns="92284" bIns="461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8"/>
            <a:ext cx="2971800" cy="464820"/>
          </a:xfrm>
          <a:prstGeom prst="rect">
            <a:avLst/>
          </a:prstGeom>
        </p:spPr>
        <p:txBody>
          <a:bodyPr vert="horz" lIns="92284" tIns="46144" rIns="92284" bIns="46144" rtlCol="0" anchor="b"/>
          <a:lstStyle>
            <a:lvl1pPr algn="r">
              <a:defRPr sz="1200"/>
            </a:lvl1pPr>
          </a:lstStyle>
          <a:p>
            <a:fld id="{95ABE2EE-509F-4F4F-B38D-1731950C327D}" type="slidenum">
              <a:rPr lang="en-US" smtClean="0"/>
              <a:t>‹#›</a:t>
            </a:fld>
            <a:endParaRPr lang="en-US" dirty="0"/>
          </a:p>
        </p:txBody>
      </p:sp>
    </p:spTree>
    <p:extLst>
      <p:ext uri="{BB962C8B-B14F-4D97-AF65-F5344CB8AC3E}">
        <p14:creationId xmlns:p14="http://schemas.microsoft.com/office/powerpoint/2010/main" val="249901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16C5678-EE20-4FA5-88E2-6E0BD67A2E26}" type="datetime1">
              <a:rPr lang="en-US" smtClean="0"/>
              <a:t>3/6/2017</a:t>
            </a:fld>
            <a:endParaRPr lang="en-US" dirty="0"/>
          </a:p>
        </p:txBody>
      </p:sp>
      <p:sp>
        <p:nvSpPr>
          <p:cNvPr id="8" name="Slide Number Placeholder 7"/>
          <p:cNvSpPr>
            <a:spLocks noGrp="1"/>
          </p:cNvSpPr>
          <p:nvPr>
            <p:ph type="sldNum" sz="quarter" idx="11"/>
          </p:nvPr>
        </p:nvSpPr>
        <p:spPr/>
        <p:txBody>
          <a:bodyPr/>
          <a:lstStyle/>
          <a:p>
            <a:fld id="{BA9B540C-44DA-4F69-89C9-7C84606640D3}" type="slidenum">
              <a:rPr lang="en-US" smtClean="0"/>
              <a:pPr/>
              <a:t>‹#›</a:t>
            </a:fld>
            <a:endParaRPr lang="en-US" dirty="0"/>
          </a:p>
        </p:txBody>
      </p:sp>
      <p:sp>
        <p:nvSpPr>
          <p:cNvPr id="9" name="Footer Placeholder 8"/>
          <p:cNvSpPr>
            <a:spLocks noGrp="1"/>
          </p:cNvSpPr>
          <p:nvPr>
            <p:ph type="ftr" sz="quarter" idx="12"/>
          </p:nvPr>
        </p:nvSpPr>
        <p:spPr/>
        <p:txBody>
          <a:bodyPr/>
          <a:lstStyle/>
          <a:p>
            <a:r>
              <a:rPr lang="en-US" dirty="0" smtClean="0"/>
              <a:t>Footer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051B39-B140-43FE-96DB-472A2B59CE7C}" type="datetime1">
              <a:rPr lang="en-US" smtClean="0"/>
              <a:t>3/6/2017</a:t>
            </a:fld>
            <a:endParaRPr lang="en-US" dirty="0"/>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600BB2-27C5-458B-ABCE-839C88CF47CE}" type="datetime1">
              <a:rPr lang="en-US" smtClean="0"/>
              <a:t>3/6/2017</a:t>
            </a:fld>
            <a:endParaRPr lang="en-US" dirty="0"/>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B11D738E-8962-435F-8C43-147B8DD7E819}" type="datetime1">
              <a:rPr lang="en-US" smtClean="0"/>
              <a:t>3/6/2017</a:t>
            </a:fld>
            <a:endParaRPr lang="en-US" dirty="0"/>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CAEA93-55E7-4DA9-90C2-089A26EEFEC4}" type="datetime1">
              <a:rPr lang="en-US" smtClean="0"/>
              <a:t>3/6/2017</a:t>
            </a:fld>
            <a:endParaRPr lang="en-US" dirty="0"/>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E34CF3C7-6809-4F39-BD67-A75817BDDE0A}" type="datetime1">
              <a:rPr lang="en-US" smtClean="0"/>
              <a:t>3/6/2017</a:t>
            </a:fld>
            <a:endParaRPr lang="en-US" dirty="0"/>
          </a:p>
        </p:txBody>
      </p:sp>
      <p:sp>
        <p:nvSpPr>
          <p:cNvPr id="6" name="Footer Placeholder 5"/>
          <p:cNvSpPr>
            <a:spLocks noGrp="1"/>
          </p:cNvSpPr>
          <p:nvPr>
            <p:ph type="ftr" sz="quarter" idx="11"/>
          </p:nvPr>
        </p:nvSpPr>
        <p:spPr/>
        <p:txBody>
          <a:bodyPr/>
          <a:lstStyle/>
          <a:p>
            <a:r>
              <a:rPr lang="en-US" dirty="0" smtClean="0"/>
              <a:t>Footer Text</a:t>
            </a:r>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7EAEB24-CE78-465C-A726-91D0868FA48F}" type="datetime1">
              <a:rPr lang="en-US" smtClean="0"/>
              <a:t>3/6/2017</a:t>
            </a:fld>
            <a:endParaRPr lang="en-US" dirty="0"/>
          </a:p>
        </p:txBody>
      </p:sp>
      <p:sp>
        <p:nvSpPr>
          <p:cNvPr id="8" name="Footer Placeholder 7"/>
          <p:cNvSpPr>
            <a:spLocks noGrp="1"/>
          </p:cNvSpPr>
          <p:nvPr>
            <p:ph type="ftr" sz="quarter" idx="11"/>
          </p:nvPr>
        </p:nvSpPr>
        <p:spPr/>
        <p:txBody>
          <a:bodyPr/>
          <a:lstStyle/>
          <a:p>
            <a:r>
              <a:rPr lang="en-US" dirty="0" smtClean="0"/>
              <a:t>Footer Text</a:t>
            </a:r>
            <a:endParaRPr lang="en-US" dirty="0"/>
          </a:p>
        </p:txBody>
      </p:sp>
      <p:sp>
        <p:nvSpPr>
          <p:cNvPr id="9" name="Slide Number Placeholder 8"/>
          <p:cNvSpPr>
            <a:spLocks noGrp="1"/>
          </p:cNvSpPr>
          <p:nvPr>
            <p:ph type="sldNum" sz="quarter" idx="12"/>
          </p:nvPr>
        </p:nvSpPr>
        <p:spPr/>
        <p:txBody>
          <a:bodyPr/>
          <a:lstStyle/>
          <a:p>
            <a:fld id="{BA9B540C-44DA-4F69-89C9-7C84606640D3}" type="slidenum">
              <a:rPr lang="en-US" smtClean="0"/>
              <a:pPr/>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0BAADF0-1749-4E8B-9691-B44A5F8C0895}" type="datetime1">
              <a:rPr lang="en-US" smtClean="0"/>
              <a:t>3/6/2017</a:t>
            </a:fld>
            <a:endParaRPr lang="en-US" dirty="0"/>
          </a:p>
        </p:txBody>
      </p:sp>
      <p:sp>
        <p:nvSpPr>
          <p:cNvPr id="4" name="Footer Placeholder 3"/>
          <p:cNvSpPr>
            <a:spLocks noGrp="1"/>
          </p:cNvSpPr>
          <p:nvPr>
            <p:ph type="ftr" sz="quarter" idx="11"/>
          </p:nvPr>
        </p:nvSpPr>
        <p:spPr/>
        <p:txBody>
          <a:bodyPr/>
          <a:lstStyle/>
          <a:p>
            <a:r>
              <a:rPr lang="en-US" dirty="0" smtClean="0"/>
              <a:t>Footer Text</a:t>
            </a:r>
            <a:endParaRPr lang="en-US" dirty="0"/>
          </a:p>
        </p:txBody>
      </p:sp>
      <p:sp>
        <p:nvSpPr>
          <p:cNvPr id="5" name="Slide Number Placeholder 4"/>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F628A-A867-4937-BBE5-207DB6F9C51A}" type="datetime1">
              <a:rPr lang="en-US" smtClean="0"/>
              <a:t>3/6/2017</a:t>
            </a:fld>
            <a:endParaRPr lang="en-US" dirty="0"/>
          </a:p>
        </p:txBody>
      </p:sp>
      <p:sp>
        <p:nvSpPr>
          <p:cNvPr id="3" name="Footer Placeholder 2"/>
          <p:cNvSpPr>
            <a:spLocks noGrp="1"/>
          </p:cNvSpPr>
          <p:nvPr>
            <p:ph type="ftr" sz="quarter" idx="11"/>
          </p:nvPr>
        </p:nvSpPr>
        <p:spPr/>
        <p:txBody>
          <a:bodyPr/>
          <a:lstStyle/>
          <a:p>
            <a:r>
              <a:rPr lang="en-US" dirty="0" smtClean="0"/>
              <a:t>Footer Text</a:t>
            </a:r>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8BBB94-68E6-4675-A946-F1C5994EDBD7}" type="datetime1">
              <a:rPr lang="en-US" smtClean="0"/>
              <a:t>3/6/2017</a:t>
            </a:fld>
            <a:endParaRPr lang="en-US" dirty="0"/>
          </a:p>
        </p:txBody>
      </p:sp>
      <p:sp>
        <p:nvSpPr>
          <p:cNvPr id="6" name="Footer Placeholder 5"/>
          <p:cNvSpPr>
            <a:spLocks noGrp="1"/>
          </p:cNvSpPr>
          <p:nvPr>
            <p:ph type="ftr" sz="quarter" idx="11"/>
          </p:nvPr>
        </p:nvSpPr>
        <p:spPr/>
        <p:txBody>
          <a:bodyPr/>
          <a:lstStyle/>
          <a:p>
            <a:r>
              <a:rPr lang="en-US" dirty="0" smtClean="0"/>
              <a:t>Footer Text</a:t>
            </a:r>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3B8377-21E3-4835-B75D-4E2847E2750F}" type="datetime1">
              <a:rPr lang="en-US" smtClean="0"/>
              <a:t>3/6/2017</a:t>
            </a:fld>
            <a:endParaRPr lang="en-US" dirty="0"/>
          </a:p>
        </p:txBody>
      </p:sp>
      <p:sp>
        <p:nvSpPr>
          <p:cNvPr id="6" name="Footer Placeholder 5"/>
          <p:cNvSpPr>
            <a:spLocks noGrp="1"/>
          </p:cNvSpPr>
          <p:nvPr>
            <p:ph type="ftr" sz="quarter" idx="11"/>
          </p:nvPr>
        </p:nvSpPr>
        <p:spPr/>
        <p:txBody>
          <a:bodyPr/>
          <a:lstStyle/>
          <a:p>
            <a:r>
              <a:rPr lang="en-US" dirty="0" smtClean="0"/>
              <a:t>Footer Text</a:t>
            </a:r>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0C4986D-6BE9-4264-908F-02DB36FD8D6C}" type="datetime1">
              <a:rPr lang="en-US" smtClean="0"/>
              <a:t>3/6/2017</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dirty="0" smtClean="0"/>
              <a:t>Footer Text</a:t>
            </a:r>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A9B540C-44DA-4F69-89C9-7C84606640D3}"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Microsoft_Excel_97-2003_Worksheet1.xls"/></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emf"/><Relationship Id="rId4" Type="http://schemas.openxmlformats.org/officeDocument/2006/relationships/oleObject" Target="../embeddings/Microsoft_Excel_97-2003_Worksheet2.xls"/></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7.emf"/><Relationship Id="rId4" Type="http://schemas.openxmlformats.org/officeDocument/2006/relationships/oleObject" Target="../embeddings/Microsoft_Excel_97-2003_Worksheet3.xls"/></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4267200"/>
          </a:xfrm>
        </p:spPr>
        <p:txBody>
          <a:bodyPr/>
          <a:lstStyle/>
          <a:p>
            <a:r>
              <a:rPr lang="en-US" dirty="0" smtClean="0"/>
              <a:t/>
            </a:r>
            <a:br>
              <a:rPr lang="en-US" dirty="0" smtClean="0"/>
            </a:br>
            <a:r>
              <a:rPr lang="en-US" dirty="0" smtClean="0"/>
              <a:t>FY2018</a:t>
            </a:r>
            <a:endParaRPr lang="en-US" dirty="0"/>
          </a:p>
        </p:txBody>
      </p:sp>
      <p:sp>
        <p:nvSpPr>
          <p:cNvPr id="3" name="Subtitle 2"/>
          <p:cNvSpPr>
            <a:spLocks noGrp="1"/>
          </p:cNvSpPr>
          <p:nvPr>
            <p:ph type="subTitle" idx="1"/>
          </p:nvPr>
        </p:nvSpPr>
        <p:spPr/>
        <p:txBody>
          <a:bodyPr/>
          <a:lstStyle/>
          <a:p>
            <a:r>
              <a:rPr lang="en-US" dirty="0" smtClean="0"/>
              <a:t>Town’s Operating Budget</a:t>
            </a:r>
            <a:endParaRPr lang="en-US" dirty="0"/>
          </a:p>
        </p:txBody>
      </p:sp>
      <p:sp>
        <p:nvSpPr>
          <p:cNvPr id="4" name="Date Placeholder 3"/>
          <p:cNvSpPr>
            <a:spLocks noGrp="1"/>
          </p:cNvSpPr>
          <p:nvPr>
            <p:ph type="dt" sz="half" idx="10"/>
          </p:nvPr>
        </p:nvSpPr>
        <p:spPr/>
        <p:txBody>
          <a:bodyPr/>
          <a:lstStyle/>
          <a:p>
            <a:fld id="{216C5678-EE20-4FA5-88E2-6E0BD67A2E26}" type="datetime1">
              <a:rPr lang="en-US" smtClean="0"/>
              <a:t>3/6/2017</a:t>
            </a:fld>
            <a:endParaRPr lang="en-US" dirty="0"/>
          </a:p>
        </p:txBody>
      </p:sp>
      <p:sp>
        <p:nvSpPr>
          <p:cNvPr id="5" name="Slide Number Placeholder 4"/>
          <p:cNvSpPr>
            <a:spLocks noGrp="1"/>
          </p:cNvSpPr>
          <p:nvPr>
            <p:ph type="sldNum" sz="quarter" idx="11"/>
          </p:nvPr>
        </p:nvSpPr>
        <p:spPr/>
        <p:txBody>
          <a:bodyPr/>
          <a:lstStyle/>
          <a:p>
            <a:fld id="{BA9B540C-44DA-4F69-89C9-7C84606640D3}" type="slidenum">
              <a:rPr lang="en-US" smtClean="0"/>
              <a:pPr/>
              <a:t>1</a:t>
            </a:fld>
            <a:endParaRPr lang="en-US" dirty="0"/>
          </a:p>
        </p:txBody>
      </p:sp>
      <p:pic>
        <p:nvPicPr>
          <p:cNvPr id="4098" name="Picture 2" descr="http://tse1.mm.bing.net/th?&amp;id=OIP.M8edeffd99c325eb48e87ca54361b29b8H0&amp;w=300&amp;h=300&amp;c=0&amp;pid=1.9&amp;rs=0&amp;p=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800100"/>
            <a:ext cx="2562225"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10775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20200" cy="1066800"/>
          </a:xfrm>
        </p:spPr>
        <p:txBody>
          <a:bodyPr/>
          <a:lstStyle/>
          <a:p>
            <a:r>
              <a:rPr lang="en-US" sz="4000" u="sng" dirty="0" smtClean="0">
                <a:latin typeface="Arial" panose="020B0604020202020204" pitchFamily="34" charset="0"/>
                <a:cs typeface="Arial" panose="020B0604020202020204" pitchFamily="34" charset="0"/>
              </a:rPr>
              <a:t>FY 18 Regional School Increase</a:t>
            </a:r>
            <a:endParaRPr lang="en-US" sz="4000" u="sng"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B11D738E-8962-435F-8C43-147B8DD7E819}" type="datetime1">
              <a:rPr lang="en-US" smtClean="0"/>
              <a:t>3/6/2017</a:t>
            </a:fld>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10</a:t>
            </a:fld>
            <a:endParaRPr lang="en-US" dirty="0"/>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066800"/>
            <a:ext cx="8157646"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45683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20200" cy="1066800"/>
          </a:xfrm>
        </p:spPr>
        <p:txBody>
          <a:bodyPr/>
          <a:lstStyle/>
          <a:p>
            <a:r>
              <a:rPr lang="en-US" sz="4000" u="sng" dirty="0" smtClean="0">
                <a:latin typeface="Arial" panose="020B0604020202020204" pitchFamily="34" charset="0"/>
                <a:cs typeface="Arial" panose="020B0604020202020204" pitchFamily="34" charset="0"/>
              </a:rPr>
              <a:t>FY 18 Expense %</a:t>
            </a:r>
            <a:endParaRPr lang="en-US" sz="4000" u="sng"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B11D738E-8962-435F-8C43-147B8DD7E819}" type="datetime1">
              <a:rPr lang="en-US" smtClean="0"/>
              <a:t>3/6/2017</a:t>
            </a:fld>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11</a:t>
            </a:fld>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249362"/>
            <a:ext cx="6941908" cy="4846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3507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20200" cy="1066800"/>
          </a:xfrm>
        </p:spPr>
        <p:txBody>
          <a:bodyPr/>
          <a:lstStyle/>
          <a:p>
            <a:r>
              <a:rPr lang="en-US" sz="4000" u="sng" dirty="0">
                <a:latin typeface="Arial" panose="020B0604020202020204" pitchFamily="34" charset="0"/>
                <a:cs typeface="Arial" panose="020B0604020202020204" pitchFamily="34" charset="0"/>
              </a:rPr>
              <a:t>5 Fiscal Year Revenue Comparison</a:t>
            </a:r>
          </a:p>
        </p:txBody>
      </p:sp>
      <p:sp>
        <p:nvSpPr>
          <p:cNvPr id="4" name="Date Placeholder 3"/>
          <p:cNvSpPr>
            <a:spLocks noGrp="1"/>
          </p:cNvSpPr>
          <p:nvPr>
            <p:ph type="dt" sz="half" idx="10"/>
          </p:nvPr>
        </p:nvSpPr>
        <p:spPr/>
        <p:txBody>
          <a:bodyPr/>
          <a:lstStyle/>
          <a:p>
            <a:fld id="{B11D738E-8962-435F-8C43-147B8DD7E819}" type="datetime1">
              <a:rPr lang="en-US" smtClean="0"/>
              <a:t>3/6/2017</a:t>
            </a:fld>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12</a:t>
            </a:fld>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2380911065"/>
              </p:ext>
            </p:extLst>
          </p:nvPr>
        </p:nvGraphicFramePr>
        <p:xfrm>
          <a:off x="381000" y="1905000"/>
          <a:ext cx="8443913" cy="2686699"/>
        </p:xfrm>
        <a:graphic>
          <a:graphicData uri="http://schemas.openxmlformats.org/presentationml/2006/ole">
            <mc:AlternateContent xmlns:mc="http://schemas.openxmlformats.org/markup-compatibility/2006">
              <mc:Choice xmlns:v="urn:schemas-microsoft-com:vml" Requires="v">
                <p:oleObj spid="_x0000_s2075" name="Worksheet" r:id="rId4" imgW="9115473" imgH="1533435" progId="Excel.Sheet.8">
                  <p:embed/>
                </p:oleObj>
              </mc:Choice>
              <mc:Fallback>
                <p:oleObj name="Worksheet" r:id="rId4" imgW="9115473" imgH="1533435" progId="Excel.Sheet.8">
                  <p:embed/>
                  <p:pic>
                    <p:nvPicPr>
                      <p:cNvPr id="0" name=""/>
                      <p:cNvPicPr/>
                      <p:nvPr/>
                    </p:nvPicPr>
                    <p:blipFill>
                      <a:blip r:embed="rId5"/>
                      <a:stretch>
                        <a:fillRect/>
                      </a:stretch>
                    </p:blipFill>
                    <p:spPr>
                      <a:xfrm>
                        <a:off x="381000" y="1905000"/>
                        <a:ext cx="8443913" cy="2686699"/>
                      </a:xfrm>
                      <a:prstGeom prst="rect">
                        <a:avLst/>
                      </a:prstGeom>
                    </p:spPr>
                  </p:pic>
                </p:oleObj>
              </mc:Fallback>
            </mc:AlternateContent>
          </a:graphicData>
        </a:graphic>
      </p:graphicFrame>
    </p:spTree>
    <p:extLst>
      <p:ext uri="{BB962C8B-B14F-4D97-AF65-F5344CB8AC3E}">
        <p14:creationId xmlns:p14="http://schemas.microsoft.com/office/powerpoint/2010/main" val="12932636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20200" cy="1066800"/>
          </a:xfrm>
        </p:spPr>
        <p:txBody>
          <a:bodyPr/>
          <a:lstStyle/>
          <a:p>
            <a:r>
              <a:rPr lang="en-US" sz="4000" u="sng" dirty="0">
                <a:latin typeface="Arial" panose="020B0604020202020204" pitchFamily="34" charset="0"/>
                <a:cs typeface="Arial" panose="020B0604020202020204" pitchFamily="34" charset="0"/>
              </a:rPr>
              <a:t>5 Fiscal Year Local </a:t>
            </a:r>
            <a:r>
              <a:rPr lang="en-US" sz="4000" u="sng" dirty="0" smtClean="0">
                <a:latin typeface="Arial" panose="020B0604020202020204" pitchFamily="34" charset="0"/>
                <a:cs typeface="Arial" panose="020B0604020202020204" pitchFamily="34" charset="0"/>
              </a:rPr>
              <a:t>Receipts</a:t>
            </a:r>
            <a:endParaRPr lang="en-US" sz="4000" u="sng"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B11D738E-8962-435F-8C43-147B8DD7E819}" type="datetime1">
              <a:rPr lang="en-US" smtClean="0"/>
              <a:t>3/6/2017</a:t>
            </a:fld>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13</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874558293"/>
              </p:ext>
            </p:extLst>
          </p:nvPr>
        </p:nvGraphicFramePr>
        <p:xfrm>
          <a:off x="2209799" y="1110723"/>
          <a:ext cx="5715000" cy="413277"/>
        </p:xfrm>
        <a:graphic>
          <a:graphicData uri="http://schemas.openxmlformats.org/drawingml/2006/table">
            <a:tbl>
              <a:tblPr>
                <a:tableStyleId>{5C22544A-7EE6-4342-B048-85BDC9FD1C3A}</a:tableStyleId>
              </a:tblPr>
              <a:tblGrid>
                <a:gridCol w="1018418"/>
                <a:gridCol w="1077742"/>
                <a:gridCol w="949204"/>
                <a:gridCol w="1334818"/>
                <a:gridCol w="1334818"/>
              </a:tblGrid>
              <a:tr h="179686">
                <a:tc>
                  <a:txBody>
                    <a:bodyPr/>
                    <a:lstStyle/>
                    <a:p>
                      <a:pPr algn="ctr" fontAlgn="b"/>
                      <a:r>
                        <a:rPr lang="en-US" sz="1000" b="1" u="none" strike="noStrike" dirty="0">
                          <a:effectLst/>
                        </a:rPr>
                        <a:t> ACTUAL </a:t>
                      </a:r>
                      <a:endParaRPr lang="en-US" sz="1000" b="1" i="0" u="none" strike="noStrike" dirty="0">
                        <a:solidFill>
                          <a:srgbClr val="000000"/>
                        </a:solidFill>
                        <a:effectLst/>
                        <a:latin typeface="Arial"/>
                      </a:endParaRPr>
                    </a:p>
                  </a:txBody>
                  <a:tcPr marL="8984" marR="8984" marT="8984" marB="0" anchor="b"/>
                </a:tc>
                <a:tc>
                  <a:txBody>
                    <a:bodyPr/>
                    <a:lstStyle/>
                    <a:p>
                      <a:pPr algn="ctr" fontAlgn="b"/>
                      <a:r>
                        <a:rPr lang="en-US" sz="1000" b="1" u="none" strike="noStrike" dirty="0">
                          <a:effectLst/>
                        </a:rPr>
                        <a:t> ACTUAL </a:t>
                      </a:r>
                      <a:endParaRPr lang="en-US" sz="1000" b="1" i="0" u="none" strike="noStrike" dirty="0">
                        <a:solidFill>
                          <a:srgbClr val="000000"/>
                        </a:solidFill>
                        <a:effectLst/>
                        <a:latin typeface="Arial"/>
                      </a:endParaRPr>
                    </a:p>
                  </a:txBody>
                  <a:tcPr marL="8984" marR="8984" marT="8984" marB="0" anchor="b"/>
                </a:tc>
                <a:tc>
                  <a:txBody>
                    <a:bodyPr/>
                    <a:lstStyle/>
                    <a:p>
                      <a:pPr algn="ctr" fontAlgn="b"/>
                      <a:r>
                        <a:rPr lang="en-US" sz="1000" b="1" u="none" strike="noStrike" dirty="0">
                          <a:effectLst/>
                        </a:rPr>
                        <a:t> ACTUAL </a:t>
                      </a:r>
                      <a:endParaRPr lang="en-US" sz="1000" b="1" i="0" u="none" strike="noStrike" dirty="0">
                        <a:solidFill>
                          <a:srgbClr val="000000"/>
                        </a:solidFill>
                        <a:effectLst/>
                        <a:latin typeface="Arial"/>
                      </a:endParaRPr>
                    </a:p>
                  </a:txBody>
                  <a:tcPr marL="8984" marR="8984" marT="8984" marB="0" anchor="b"/>
                </a:tc>
                <a:tc>
                  <a:txBody>
                    <a:bodyPr/>
                    <a:lstStyle/>
                    <a:p>
                      <a:pPr algn="ctr" fontAlgn="b"/>
                      <a:r>
                        <a:rPr lang="en-US" sz="1000" b="1" u="none" strike="noStrike" dirty="0">
                          <a:effectLst/>
                        </a:rPr>
                        <a:t> BUDGETED </a:t>
                      </a:r>
                      <a:endParaRPr lang="en-US" sz="1000" b="1" i="0" u="none" strike="noStrike" dirty="0">
                        <a:solidFill>
                          <a:srgbClr val="000000"/>
                        </a:solidFill>
                        <a:effectLst/>
                        <a:latin typeface="Arial"/>
                      </a:endParaRPr>
                    </a:p>
                  </a:txBody>
                  <a:tcPr marL="8984" marR="8984" marT="8984" marB="0" anchor="b"/>
                </a:tc>
                <a:tc>
                  <a:txBody>
                    <a:bodyPr/>
                    <a:lstStyle/>
                    <a:p>
                      <a:pPr algn="ctr" fontAlgn="b"/>
                      <a:r>
                        <a:rPr lang="en-US" sz="1000" b="1" u="none" strike="noStrike" dirty="0">
                          <a:effectLst/>
                        </a:rPr>
                        <a:t> ESTIMATED </a:t>
                      </a:r>
                      <a:endParaRPr lang="en-US" sz="1000" b="1" i="0" u="none" strike="noStrike" dirty="0">
                        <a:solidFill>
                          <a:srgbClr val="000000"/>
                        </a:solidFill>
                        <a:effectLst/>
                        <a:latin typeface="Arial"/>
                      </a:endParaRPr>
                    </a:p>
                  </a:txBody>
                  <a:tcPr marL="8984" marR="8984" marT="8984" marB="0" anchor="b"/>
                </a:tc>
              </a:tr>
              <a:tr h="233591">
                <a:tc>
                  <a:txBody>
                    <a:bodyPr/>
                    <a:lstStyle/>
                    <a:p>
                      <a:pPr algn="ctr" fontAlgn="b"/>
                      <a:r>
                        <a:rPr lang="en-US" sz="1000" b="1" u="sng" strike="noStrike">
                          <a:effectLst/>
                        </a:rPr>
                        <a:t> FY 2014 </a:t>
                      </a:r>
                      <a:endParaRPr lang="en-US" sz="1000" b="1" i="0" u="sng" strike="noStrike">
                        <a:solidFill>
                          <a:srgbClr val="000000"/>
                        </a:solidFill>
                        <a:effectLst/>
                        <a:latin typeface="Arial"/>
                      </a:endParaRPr>
                    </a:p>
                  </a:txBody>
                  <a:tcPr marL="8984" marR="8984" marT="8984" marB="0" anchor="b"/>
                </a:tc>
                <a:tc>
                  <a:txBody>
                    <a:bodyPr/>
                    <a:lstStyle/>
                    <a:p>
                      <a:pPr algn="ctr" fontAlgn="b"/>
                      <a:r>
                        <a:rPr lang="en-US" sz="1000" b="1" u="sng" strike="noStrike">
                          <a:effectLst/>
                        </a:rPr>
                        <a:t> FY 2015 </a:t>
                      </a:r>
                      <a:endParaRPr lang="en-US" sz="1000" b="1" i="0" u="sng" strike="noStrike">
                        <a:solidFill>
                          <a:srgbClr val="000000"/>
                        </a:solidFill>
                        <a:effectLst/>
                        <a:latin typeface="Arial"/>
                      </a:endParaRPr>
                    </a:p>
                  </a:txBody>
                  <a:tcPr marL="8984" marR="8984" marT="8984" marB="0" anchor="b"/>
                </a:tc>
                <a:tc>
                  <a:txBody>
                    <a:bodyPr/>
                    <a:lstStyle/>
                    <a:p>
                      <a:pPr algn="ctr" fontAlgn="b"/>
                      <a:r>
                        <a:rPr lang="en-US" sz="1000" b="1" u="sng" strike="noStrike">
                          <a:effectLst/>
                        </a:rPr>
                        <a:t> FY 2016 </a:t>
                      </a:r>
                      <a:endParaRPr lang="en-US" sz="1000" b="1" i="0" u="sng" strike="noStrike">
                        <a:solidFill>
                          <a:srgbClr val="000000"/>
                        </a:solidFill>
                        <a:effectLst/>
                        <a:latin typeface="Arial"/>
                      </a:endParaRPr>
                    </a:p>
                  </a:txBody>
                  <a:tcPr marL="8984" marR="8984" marT="8984" marB="0" anchor="b"/>
                </a:tc>
                <a:tc>
                  <a:txBody>
                    <a:bodyPr/>
                    <a:lstStyle/>
                    <a:p>
                      <a:pPr algn="ctr" fontAlgn="b"/>
                      <a:r>
                        <a:rPr lang="en-US" sz="1000" b="1" u="sng" strike="noStrike">
                          <a:effectLst/>
                        </a:rPr>
                        <a:t> FY 2017 </a:t>
                      </a:r>
                      <a:endParaRPr lang="en-US" sz="1000" b="1" i="0" u="sng" strike="noStrike">
                        <a:solidFill>
                          <a:srgbClr val="000000"/>
                        </a:solidFill>
                        <a:effectLst/>
                        <a:latin typeface="Arial"/>
                      </a:endParaRPr>
                    </a:p>
                  </a:txBody>
                  <a:tcPr marL="8984" marR="8984" marT="8984" marB="0" anchor="b"/>
                </a:tc>
                <a:tc>
                  <a:txBody>
                    <a:bodyPr/>
                    <a:lstStyle/>
                    <a:p>
                      <a:pPr algn="ctr" fontAlgn="b"/>
                      <a:r>
                        <a:rPr lang="en-US" sz="1000" b="1" u="sng" strike="noStrike" dirty="0">
                          <a:effectLst/>
                        </a:rPr>
                        <a:t> FY 2018 </a:t>
                      </a:r>
                      <a:endParaRPr lang="en-US" sz="1000" b="1" i="0" u="sng" strike="noStrike" dirty="0">
                        <a:solidFill>
                          <a:srgbClr val="000000"/>
                        </a:solidFill>
                        <a:effectLst/>
                        <a:latin typeface="Arial"/>
                      </a:endParaRPr>
                    </a:p>
                  </a:txBody>
                  <a:tcPr marL="8984" marR="8984" marT="8984" marB="0" anchor="b"/>
                </a:tc>
              </a:tr>
            </a:tbl>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128058895"/>
              </p:ext>
            </p:extLst>
          </p:nvPr>
        </p:nvGraphicFramePr>
        <p:xfrm>
          <a:off x="304800" y="1524000"/>
          <a:ext cx="7620000" cy="4724400"/>
        </p:xfrm>
        <a:graphic>
          <a:graphicData uri="http://schemas.openxmlformats.org/presentationml/2006/ole">
            <mc:AlternateContent xmlns:mc="http://schemas.openxmlformats.org/markup-compatibility/2006">
              <mc:Choice xmlns:v="urn:schemas-microsoft-com:vml" Requires="v">
                <p:oleObj spid="_x0000_s1053" name="Worksheet" r:id="rId4" imgW="9820317" imgH="3257434" progId="Excel.Sheet.8">
                  <p:embed/>
                </p:oleObj>
              </mc:Choice>
              <mc:Fallback>
                <p:oleObj name="Worksheet" r:id="rId4" imgW="9820317" imgH="3257434" progId="Excel.Sheet.8">
                  <p:embed/>
                  <p:pic>
                    <p:nvPicPr>
                      <p:cNvPr id="0" name=""/>
                      <p:cNvPicPr/>
                      <p:nvPr/>
                    </p:nvPicPr>
                    <p:blipFill>
                      <a:blip r:embed="rId5"/>
                      <a:stretch>
                        <a:fillRect/>
                      </a:stretch>
                    </p:blipFill>
                    <p:spPr>
                      <a:xfrm>
                        <a:off x="304800" y="1524000"/>
                        <a:ext cx="7620000" cy="4724400"/>
                      </a:xfrm>
                      <a:prstGeom prst="rect">
                        <a:avLst/>
                      </a:prstGeom>
                    </p:spPr>
                  </p:pic>
                </p:oleObj>
              </mc:Fallback>
            </mc:AlternateContent>
          </a:graphicData>
        </a:graphic>
      </p:graphicFrame>
    </p:spTree>
    <p:extLst>
      <p:ext uri="{BB962C8B-B14F-4D97-AF65-F5344CB8AC3E}">
        <p14:creationId xmlns:p14="http://schemas.microsoft.com/office/powerpoint/2010/main" val="7288135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220200" cy="1066800"/>
          </a:xfrm>
        </p:spPr>
        <p:txBody>
          <a:bodyPr/>
          <a:lstStyle/>
          <a:p>
            <a:r>
              <a:rPr lang="en-US" sz="4000" u="sng" dirty="0" smtClean="0">
                <a:latin typeface="Arial" panose="020B0604020202020204" pitchFamily="34" charset="0"/>
                <a:cs typeface="Arial" panose="020B0604020202020204" pitchFamily="34" charset="0"/>
              </a:rPr>
              <a:t>FY 18 Revenue Summary</a:t>
            </a:r>
            <a:endParaRPr lang="en-US" sz="4000" u="sng" dirty="0">
              <a:latin typeface="Arial" panose="020B0604020202020204" pitchFamily="34" charset="0"/>
              <a:cs typeface="Arial" panose="020B0604020202020204" pitchFamily="34" charset="0"/>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1437110731"/>
              </p:ext>
            </p:extLst>
          </p:nvPr>
        </p:nvGraphicFramePr>
        <p:xfrm>
          <a:off x="311548" y="847724"/>
          <a:ext cx="8527652" cy="5476875"/>
        </p:xfrm>
        <a:graphic>
          <a:graphicData uri="http://schemas.openxmlformats.org/presentationml/2006/ole">
            <mc:AlternateContent xmlns:mc="http://schemas.openxmlformats.org/markup-compatibility/2006">
              <mc:Choice xmlns:v="urn:schemas-microsoft-com:vml" Requires="v">
                <p:oleObj spid="_x0000_s4103" name="Worksheet" r:id="rId4" imgW="7867695" imgH="5162537" progId="Excel.Sheet.8">
                  <p:embed/>
                </p:oleObj>
              </mc:Choice>
              <mc:Fallback>
                <p:oleObj name="Worksheet" r:id="rId4" imgW="7867695" imgH="5162537" progId="Excel.Sheet.8">
                  <p:embed/>
                  <p:pic>
                    <p:nvPicPr>
                      <p:cNvPr id="0" name=""/>
                      <p:cNvPicPr/>
                      <p:nvPr/>
                    </p:nvPicPr>
                    <p:blipFill>
                      <a:blip r:embed="rId5"/>
                      <a:stretch>
                        <a:fillRect/>
                      </a:stretch>
                    </p:blipFill>
                    <p:spPr>
                      <a:xfrm>
                        <a:off x="311548" y="847724"/>
                        <a:ext cx="8527652" cy="5476875"/>
                      </a:xfrm>
                      <a:prstGeom prst="rect">
                        <a:avLst/>
                      </a:prstGeom>
                    </p:spPr>
                  </p:pic>
                </p:oleObj>
              </mc:Fallback>
            </mc:AlternateContent>
          </a:graphicData>
        </a:graphic>
      </p:graphicFrame>
    </p:spTree>
    <p:extLst>
      <p:ext uri="{BB962C8B-B14F-4D97-AF65-F5344CB8AC3E}">
        <p14:creationId xmlns:p14="http://schemas.microsoft.com/office/powerpoint/2010/main" val="6846523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20200" cy="1066800"/>
          </a:xfrm>
        </p:spPr>
        <p:txBody>
          <a:bodyPr/>
          <a:lstStyle/>
          <a:p>
            <a:r>
              <a:rPr lang="en-US" sz="4000" u="sng" dirty="0" smtClean="0">
                <a:latin typeface="Arial" panose="020B0604020202020204" pitchFamily="34" charset="0"/>
                <a:cs typeface="Arial" panose="020B0604020202020204" pitchFamily="34" charset="0"/>
              </a:rPr>
              <a:t>FY 18 REVENUE %</a:t>
            </a:r>
            <a:endParaRPr lang="en-US" sz="4000" u="sng"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B11D738E-8962-435F-8C43-147B8DD7E819}" type="datetime1">
              <a:rPr lang="en-US" smtClean="0"/>
              <a:t>3/6/2017</a:t>
            </a:fld>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15</a:t>
            </a:fld>
            <a:endParaRPr lang="en-US" dirty="0"/>
          </a:p>
        </p:txBody>
      </p:sp>
      <p:graphicFrame>
        <p:nvGraphicFramePr>
          <p:cNvPr id="7" name="Chart 6"/>
          <p:cNvGraphicFramePr>
            <a:graphicFrameLocks/>
          </p:cNvGraphicFramePr>
          <p:nvPr>
            <p:extLst>
              <p:ext uri="{D42A27DB-BD31-4B8C-83A1-F6EECF244321}">
                <p14:modId xmlns:p14="http://schemas.microsoft.com/office/powerpoint/2010/main" val="3596548110"/>
              </p:ext>
            </p:extLst>
          </p:nvPr>
        </p:nvGraphicFramePr>
        <p:xfrm>
          <a:off x="914400" y="1066800"/>
          <a:ext cx="7696199"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431644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20200" cy="1066800"/>
          </a:xfrm>
        </p:spPr>
        <p:txBody>
          <a:bodyPr/>
          <a:lstStyle/>
          <a:p>
            <a:r>
              <a:rPr lang="en-US" sz="4000" u="sng" dirty="0">
                <a:latin typeface="Arial" panose="020B0604020202020204" pitchFamily="34" charset="0"/>
                <a:cs typeface="Arial" panose="020B0604020202020204" pitchFamily="34" charset="0"/>
              </a:rPr>
              <a:t>5 Fiscal Year </a:t>
            </a:r>
            <a:r>
              <a:rPr lang="en-US" sz="4000" u="sng" dirty="0" smtClean="0">
                <a:latin typeface="Arial" panose="020B0604020202020204" pitchFamily="34" charset="0"/>
                <a:cs typeface="Arial" panose="020B0604020202020204" pitchFamily="34" charset="0"/>
              </a:rPr>
              <a:t>FREE CASH</a:t>
            </a:r>
            <a:endParaRPr lang="en-US" sz="4000" u="sng"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B11D738E-8962-435F-8C43-147B8DD7E819}" type="datetime1">
              <a:rPr lang="en-US" smtClean="0"/>
              <a:t>3/6/2017</a:t>
            </a:fld>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16</a:t>
            </a:fld>
            <a:endParaRPr lang="en-US"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200" y="990600"/>
            <a:ext cx="5943600" cy="5842124"/>
          </a:xfrm>
          <a:prstGeom prst="rect">
            <a:avLst/>
          </a:prstGeom>
        </p:spPr>
      </p:pic>
      <p:sp>
        <p:nvSpPr>
          <p:cNvPr id="12" name="TextBox 11"/>
          <p:cNvSpPr txBox="1"/>
          <p:nvPr/>
        </p:nvSpPr>
        <p:spPr>
          <a:xfrm>
            <a:off x="2743200" y="1676400"/>
            <a:ext cx="4876800" cy="2477601"/>
          </a:xfrm>
          <a:prstGeom prst="rect">
            <a:avLst/>
          </a:prstGeom>
          <a:noFill/>
        </p:spPr>
        <p:txBody>
          <a:bodyPr wrap="square" rtlCol="0">
            <a:spAutoFit/>
          </a:bodyPr>
          <a:lstStyle/>
          <a:p>
            <a:r>
              <a:rPr lang="en-US" dirty="0" smtClean="0"/>
              <a:t>	</a:t>
            </a:r>
            <a:r>
              <a:rPr lang="en-US" b="1" dirty="0" smtClean="0"/>
              <a:t>     </a:t>
            </a:r>
            <a:r>
              <a:rPr lang="en-US" b="1" dirty="0" smtClean="0"/>
              <a:t>1.1M</a:t>
            </a:r>
            <a:r>
              <a:rPr lang="en-US" b="1" dirty="0" smtClean="0"/>
              <a:t>	</a:t>
            </a:r>
          </a:p>
          <a:p>
            <a:r>
              <a:rPr lang="en-US" b="1" dirty="0"/>
              <a:t>	</a:t>
            </a:r>
            <a:r>
              <a:rPr lang="en-US" b="1" dirty="0" smtClean="0"/>
              <a:t>	      </a:t>
            </a:r>
          </a:p>
          <a:p>
            <a:endParaRPr lang="en-US" b="1" dirty="0"/>
          </a:p>
          <a:p>
            <a:r>
              <a:rPr lang="en-US" b="1" dirty="0" smtClean="0"/>
              <a:t>		        $</a:t>
            </a:r>
            <a:r>
              <a:rPr lang="en-US" b="1" dirty="0"/>
              <a:t>808k  </a:t>
            </a:r>
            <a:r>
              <a:rPr lang="en-US" b="1" dirty="0" smtClean="0"/>
              <a:t>   $</a:t>
            </a:r>
            <a:r>
              <a:rPr lang="en-US" b="1" dirty="0"/>
              <a:t>789k</a:t>
            </a:r>
          </a:p>
          <a:p>
            <a:endParaRPr lang="en-US" b="1" dirty="0" smtClean="0"/>
          </a:p>
          <a:p>
            <a:endParaRPr lang="en-US" b="1" dirty="0"/>
          </a:p>
          <a:p>
            <a:r>
              <a:rPr lang="en-US" b="1" dirty="0" smtClean="0"/>
              <a:t>$</a:t>
            </a:r>
            <a:r>
              <a:rPr lang="en-US" b="1" dirty="0" smtClean="0"/>
              <a:t>571k</a:t>
            </a:r>
            <a:endParaRPr lang="en-US" b="1" dirty="0"/>
          </a:p>
          <a:p>
            <a:endParaRPr lang="en-US" sz="1100" b="1" dirty="0" smtClean="0"/>
          </a:p>
          <a:p>
            <a:r>
              <a:rPr lang="en-US" b="1" dirty="0"/>
              <a:t> </a:t>
            </a:r>
            <a:r>
              <a:rPr lang="en-US" b="1" dirty="0" smtClean="0"/>
              <a:t>             $403k</a:t>
            </a:r>
            <a:endParaRPr lang="en-US" b="1" dirty="0"/>
          </a:p>
        </p:txBody>
      </p:sp>
    </p:spTree>
    <p:extLst>
      <p:ext uri="{BB962C8B-B14F-4D97-AF65-F5344CB8AC3E}">
        <p14:creationId xmlns:p14="http://schemas.microsoft.com/office/powerpoint/2010/main" val="6020055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20200" cy="1066800"/>
          </a:xfrm>
        </p:spPr>
        <p:txBody>
          <a:bodyPr/>
          <a:lstStyle/>
          <a:p>
            <a:r>
              <a:rPr lang="en-US" sz="4000" u="sng" dirty="0" smtClean="0">
                <a:latin typeface="Arial" panose="020B0604020202020204" pitchFamily="34" charset="0"/>
                <a:cs typeface="Arial" panose="020B0604020202020204" pitchFamily="34" charset="0"/>
              </a:rPr>
              <a:t>FY 18 Capital</a:t>
            </a:r>
            <a:endParaRPr lang="en-US" sz="4000" u="sng"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B11D738E-8962-435F-8C43-147B8DD7E819}" type="datetime1">
              <a:rPr lang="en-US" smtClean="0"/>
              <a:t>3/6/2017</a:t>
            </a:fld>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17</a:t>
            </a:fld>
            <a:endParaRPr lang="en-US" dirty="0"/>
          </a:p>
        </p:txBody>
      </p:sp>
      <p:sp>
        <p:nvSpPr>
          <p:cNvPr id="7" name="Content Placeholder 2"/>
          <p:cNvSpPr>
            <a:spLocks noGrp="1"/>
          </p:cNvSpPr>
          <p:nvPr>
            <p:ph idx="1"/>
          </p:nvPr>
        </p:nvSpPr>
        <p:spPr>
          <a:xfrm>
            <a:off x="457200" y="1905000"/>
            <a:ext cx="8229600" cy="4221163"/>
          </a:xfrm>
        </p:spPr>
        <p:txBody>
          <a:bodyPr>
            <a:normAutofit/>
          </a:bodyPr>
          <a:lstStyle/>
          <a:p>
            <a:pPr marL="0" indent="0" algn="just">
              <a:buNone/>
            </a:pPr>
            <a:r>
              <a:rPr lang="en-US" sz="4400"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The FY 2018 Capital Budget total:</a:t>
            </a:r>
          </a:p>
          <a:p>
            <a:pPr marL="0" indent="0" algn="just">
              <a:buNone/>
            </a:pPr>
            <a:r>
              <a:rPr lang="en-US" sz="4400"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			$493,761</a:t>
            </a:r>
            <a:endParaRPr lang="en-US" sz="4400" dirty="0">
              <a:solidFill>
                <a:schemeClr val="tx1"/>
              </a:solidFill>
              <a:latin typeface="Times New Roman" panose="02020603050405020304" pitchFamily="18" charset="0"/>
              <a:ea typeface="Batang" panose="02030600000101010101" pitchFamily="18" charset="-127"/>
              <a:cs typeface="Times New Roman" panose="02020603050405020304" pitchFamily="18" charset="0"/>
            </a:endParaRPr>
          </a:p>
        </p:txBody>
      </p:sp>
    </p:spTree>
    <p:extLst>
      <p:ext uri="{BB962C8B-B14F-4D97-AF65-F5344CB8AC3E}">
        <p14:creationId xmlns:p14="http://schemas.microsoft.com/office/powerpoint/2010/main" val="19797973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20200" cy="1066800"/>
          </a:xfrm>
        </p:spPr>
        <p:txBody>
          <a:bodyPr/>
          <a:lstStyle/>
          <a:p>
            <a:r>
              <a:rPr lang="en-US" sz="4000" u="sng" dirty="0" smtClean="0">
                <a:latin typeface="Arial" panose="020B0604020202020204" pitchFamily="34" charset="0"/>
                <a:cs typeface="Arial" panose="020B0604020202020204" pitchFamily="34" charset="0"/>
              </a:rPr>
              <a:t>Conclusion</a:t>
            </a:r>
            <a:endParaRPr lang="en-US" sz="4000" u="sng"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B11D738E-8962-435F-8C43-147B8DD7E819}" type="datetime1">
              <a:rPr lang="en-US" smtClean="0"/>
              <a:t>3/6/2017</a:t>
            </a:fld>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18</a:t>
            </a:fld>
            <a:endParaRPr lang="en-US" dirty="0"/>
          </a:p>
        </p:txBody>
      </p:sp>
      <p:sp>
        <p:nvSpPr>
          <p:cNvPr id="7" name="TextBox 6"/>
          <p:cNvSpPr txBox="1"/>
          <p:nvPr/>
        </p:nvSpPr>
        <p:spPr>
          <a:xfrm>
            <a:off x="762000" y="1371600"/>
            <a:ext cx="7696200" cy="5447645"/>
          </a:xfrm>
          <a:prstGeom prst="rect">
            <a:avLst/>
          </a:prstGeom>
          <a:noFill/>
        </p:spPr>
        <p:txBody>
          <a:bodyPr wrap="square" rtlCol="0">
            <a:spAutoFit/>
          </a:bodyPr>
          <a:lstStyle/>
          <a:p>
            <a:pPr algn="ctr"/>
            <a:r>
              <a:rPr lang="en-US" sz="2800" b="1" u="sng" dirty="0" smtClean="0"/>
              <a:t>FY 18 BUDGET ONLINE TOWN WEBSITE</a:t>
            </a:r>
          </a:p>
          <a:p>
            <a:pPr marL="285750" indent="-285750">
              <a:buFont typeface="Arial" panose="020B0604020202020204" pitchFamily="34" charset="0"/>
              <a:buChar char="•"/>
            </a:pPr>
            <a:endParaRPr lang="en-US" sz="1200" dirty="0" smtClean="0"/>
          </a:p>
          <a:p>
            <a:pPr marL="285750" indent="-285750">
              <a:buFont typeface="Arial" panose="020B0604020202020204" pitchFamily="34" charset="0"/>
              <a:buChar char="•"/>
            </a:pPr>
            <a:r>
              <a:rPr lang="en-US" sz="2800" dirty="0" smtClean="0"/>
              <a:t>Level Service Budget</a:t>
            </a:r>
          </a:p>
          <a:p>
            <a:pPr marL="285750" indent="-285750">
              <a:buFont typeface="Arial" panose="020B0604020202020204" pitchFamily="34" charset="0"/>
              <a:buChar char="•"/>
            </a:pPr>
            <a:r>
              <a:rPr lang="en-US" sz="2800" dirty="0" smtClean="0"/>
              <a:t>Balanced without using reserves</a:t>
            </a:r>
          </a:p>
          <a:p>
            <a:pPr marL="285750" indent="-285750">
              <a:buFont typeface="Arial" panose="020B0604020202020204" pitchFamily="34" charset="0"/>
              <a:buChar char="•"/>
            </a:pPr>
            <a:r>
              <a:rPr lang="en-US" sz="2800" dirty="0" smtClean="0"/>
              <a:t>Less dependence on one time revenue</a:t>
            </a:r>
          </a:p>
          <a:p>
            <a:pPr marL="285750" indent="-285750">
              <a:buFont typeface="Arial" panose="020B0604020202020204" pitchFamily="34" charset="0"/>
              <a:buChar char="•"/>
            </a:pPr>
            <a:r>
              <a:rPr lang="en-US" sz="2800" dirty="0" smtClean="0"/>
              <a:t>Union contract negotiations</a:t>
            </a:r>
          </a:p>
          <a:p>
            <a:pPr marL="285750" indent="-285750">
              <a:buFont typeface="Arial" panose="020B0604020202020204" pitchFamily="34" charset="0"/>
              <a:buChar char="•"/>
            </a:pPr>
            <a:r>
              <a:rPr lang="en-US" sz="2800" dirty="0" smtClean="0"/>
              <a:t>Strong undesignated fund balance and reserves</a:t>
            </a:r>
          </a:p>
          <a:p>
            <a:pPr marL="285750" indent="-285750">
              <a:buFont typeface="Arial" panose="020B0604020202020204" pitchFamily="34" charset="0"/>
              <a:buChar char="•"/>
            </a:pPr>
            <a:r>
              <a:rPr lang="en-US" sz="2800" dirty="0" smtClean="0"/>
              <a:t>FY19:</a:t>
            </a:r>
          </a:p>
          <a:p>
            <a:r>
              <a:rPr lang="en-US" sz="2800" dirty="0" smtClean="0"/>
              <a:t>	Regional Dispatch; Long Term 	Borrowing; Grants; School Assessment; 	Capital Needs</a:t>
            </a:r>
          </a:p>
          <a:p>
            <a:pPr marL="285750"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1905762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u="sng" dirty="0" smtClean="0">
                <a:latin typeface="Arial" panose="020B0604020202020204" pitchFamily="34" charset="0"/>
                <a:cs typeface="Arial" panose="020B0604020202020204" pitchFamily="34" charset="0"/>
              </a:rPr>
              <a:t>FY 2018 Operating Budget</a:t>
            </a:r>
            <a:endParaRPr lang="en-US" sz="4800"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905000"/>
            <a:ext cx="8229600" cy="4221163"/>
          </a:xfrm>
        </p:spPr>
        <p:txBody>
          <a:bodyPr>
            <a:normAutofit/>
          </a:bodyPr>
          <a:lstStyle/>
          <a:p>
            <a:pPr marL="0" indent="0" algn="just">
              <a:buNone/>
            </a:pPr>
            <a:r>
              <a:rPr lang="en-US" sz="4400"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The FY 2018 Operating Budget is mostly a LEVEL SERVICE budget with nominal increases.</a:t>
            </a:r>
            <a:endParaRPr lang="en-US" sz="4400" dirty="0">
              <a:solidFill>
                <a:schemeClr val="tx1"/>
              </a:solidFill>
              <a:latin typeface="Times New Roman" panose="02020603050405020304" pitchFamily="18" charset="0"/>
              <a:ea typeface="Batang" panose="02030600000101010101" pitchFamily="18" charset="-127"/>
              <a:cs typeface="Times New Roman" panose="02020603050405020304" pitchFamily="18" charset="0"/>
            </a:endParaRPr>
          </a:p>
        </p:txBody>
      </p:sp>
      <p:sp>
        <p:nvSpPr>
          <p:cNvPr id="4" name="Date Placeholder 3"/>
          <p:cNvSpPr>
            <a:spLocks noGrp="1"/>
          </p:cNvSpPr>
          <p:nvPr>
            <p:ph type="dt" sz="half" idx="10"/>
          </p:nvPr>
        </p:nvSpPr>
        <p:spPr/>
        <p:txBody>
          <a:bodyPr/>
          <a:lstStyle/>
          <a:p>
            <a:fld id="{B11D738E-8962-435F-8C43-147B8DD7E819}" type="datetime1">
              <a:rPr lang="en-US" smtClean="0"/>
              <a:t>3/6/2017</a:t>
            </a:fld>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2</a:t>
            </a:fld>
            <a:endParaRPr lang="en-US" dirty="0"/>
          </a:p>
        </p:txBody>
      </p:sp>
    </p:spTree>
    <p:extLst>
      <p:ext uri="{BB962C8B-B14F-4D97-AF65-F5344CB8AC3E}">
        <p14:creationId xmlns:p14="http://schemas.microsoft.com/office/powerpoint/2010/main" val="34797776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u="sng" dirty="0" smtClean="0">
                <a:latin typeface="Arial" panose="020B0604020202020204" pitchFamily="34" charset="0"/>
                <a:cs typeface="Arial" panose="020B0604020202020204" pitchFamily="34" charset="0"/>
              </a:rPr>
              <a:t>FY 2018 Collective Bargaining Agreements</a:t>
            </a:r>
            <a:endParaRPr lang="en-US" sz="3200"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905000"/>
            <a:ext cx="8229600" cy="4221163"/>
          </a:xfrm>
        </p:spPr>
        <p:txBody>
          <a:bodyPr>
            <a:normAutofit fontScale="92500" lnSpcReduction="10000"/>
          </a:bodyPr>
          <a:lstStyle/>
          <a:p>
            <a:pPr marL="0" indent="0" algn="just">
              <a:buNone/>
            </a:pPr>
            <a:r>
              <a:rPr lang="en-US" sz="4400"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Collective bargaining agreements with all five (5) unions have not been negotiated and are not funded in this budget.  The Town may need to appropriate additional funds for  contract settlement for the upcoming fiscal year.</a:t>
            </a:r>
            <a:endParaRPr lang="en-US" sz="4400" dirty="0">
              <a:solidFill>
                <a:schemeClr val="tx1"/>
              </a:solidFill>
              <a:latin typeface="Times New Roman" panose="02020603050405020304" pitchFamily="18" charset="0"/>
              <a:ea typeface="Batang" panose="02030600000101010101" pitchFamily="18" charset="-127"/>
              <a:cs typeface="Times New Roman" panose="02020603050405020304" pitchFamily="18" charset="0"/>
            </a:endParaRPr>
          </a:p>
        </p:txBody>
      </p:sp>
      <p:sp>
        <p:nvSpPr>
          <p:cNvPr id="4" name="Date Placeholder 3"/>
          <p:cNvSpPr>
            <a:spLocks noGrp="1"/>
          </p:cNvSpPr>
          <p:nvPr>
            <p:ph type="dt" sz="half" idx="10"/>
          </p:nvPr>
        </p:nvSpPr>
        <p:spPr/>
        <p:txBody>
          <a:bodyPr/>
          <a:lstStyle/>
          <a:p>
            <a:fld id="{B11D738E-8962-435F-8C43-147B8DD7E819}" type="datetime1">
              <a:rPr lang="en-US" smtClean="0"/>
              <a:t>3/6/2017</a:t>
            </a:fld>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3</a:t>
            </a:fld>
            <a:endParaRPr lang="en-US" dirty="0"/>
          </a:p>
        </p:txBody>
      </p:sp>
    </p:spTree>
    <p:extLst>
      <p:ext uri="{BB962C8B-B14F-4D97-AF65-F5344CB8AC3E}">
        <p14:creationId xmlns:p14="http://schemas.microsoft.com/office/powerpoint/2010/main" val="21053221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u="sng" dirty="0" smtClean="0">
                <a:latin typeface="Arial" panose="020B0604020202020204" pitchFamily="34" charset="0"/>
                <a:cs typeface="Arial" panose="020B0604020202020204" pitchFamily="34" charset="0"/>
              </a:rPr>
              <a:t>FY18 General Stabilization Fund</a:t>
            </a:r>
            <a:endParaRPr lang="en-US" sz="4000"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905000"/>
            <a:ext cx="8229600" cy="4221163"/>
          </a:xfrm>
        </p:spPr>
        <p:txBody>
          <a:bodyPr>
            <a:normAutofit/>
          </a:bodyPr>
          <a:lstStyle/>
          <a:p>
            <a:pPr marL="0" indent="0" algn="just">
              <a:buNone/>
            </a:pPr>
            <a:r>
              <a:rPr lang="en-US" sz="4400"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The proposed budget is balanced without withdrawing from the General Stabilization Fund, which has been the goal of the last two (2) budgets. (FY17 &amp; FY18)</a:t>
            </a:r>
            <a:endParaRPr lang="en-US" sz="4400" dirty="0">
              <a:solidFill>
                <a:schemeClr val="tx1"/>
              </a:solidFill>
              <a:latin typeface="Times New Roman" panose="02020603050405020304" pitchFamily="18" charset="0"/>
              <a:ea typeface="Batang" panose="02030600000101010101" pitchFamily="18" charset="-127"/>
              <a:cs typeface="Times New Roman" panose="02020603050405020304" pitchFamily="18" charset="0"/>
            </a:endParaRPr>
          </a:p>
        </p:txBody>
      </p:sp>
      <p:sp>
        <p:nvSpPr>
          <p:cNvPr id="4" name="Date Placeholder 3"/>
          <p:cNvSpPr>
            <a:spLocks noGrp="1"/>
          </p:cNvSpPr>
          <p:nvPr>
            <p:ph type="dt" sz="half" idx="10"/>
          </p:nvPr>
        </p:nvSpPr>
        <p:spPr/>
        <p:txBody>
          <a:bodyPr/>
          <a:lstStyle/>
          <a:p>
            <a:fld id="{B11D738E-8962-435F-8C43-147B8DD7E819}" type="datetime1">
              <a:rPr lang="en-US" smtClean="0"/>
              <a:t>3/6/2017</a:t>
            </a:fld>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4</a:t>
            </a:fld>
            <a:endParaRPr lang="en-US" dirty="0"/>
          </a:p>
        </p:txBody>
      </p:sp>
    </p:spTree>
    <p:extLst>
      <p:ext uri="{BB962C8B-B14F-4D97-AF65-F5344CB8AC3E}">
        <p14:creationId xmlns:p14="http://schemas.microsoft.com/office/powerpoint/2010/main" val="1971188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20200" cy="1066800"/>
          </a:xfrm>
        </p:spPr>
        <p:txBody>
          <a:bodyPr/>
          <a:lstStyle/>
          <a:p>
            <a:r>
              <a:rPr lang="en-US" sz="4000" u="sng" dirty="0" smtClean="0">
                <a:latin typeface="Arial" panose="020B0604020202020204" pitchFamily="34" charset="0"/>
                <a:cs typeface="Arial" panose="020B0604020202020204" pitchFamily="34" charset="0"/>
              </a:rPr>
              <a:t>10 Years Stabilization Fund</a:t>
            </a:r>
            <a:endParaRPr lang="en-US" sz="4000" u="sng"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B11D738E-8962-435F-8C43-147B8DD7E819}" type="datetime1">
              <a:rPr lang="en-US" smtClean="0"/>
              <a:t>3/6/2017</a:t>
            </a:fld>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5</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375234523"/>
              </p:ext>
            </p:extLst>
          </p:nvPr>
        </p:nvGraphicFramePr>
        <p:xfrm>
          <a:off x="2057400" y="1143001"/>
          <a:ext cx="5105400" cy="5562601"/>
        </p:xfrm>
        <a:graphic>
          <a:graphicData uri="http://schemas.openxmlformats.org/drawingml/2006/table">
            <a:tbl>
              <a:tblPr>
                <a:tableStyleId>{5C22544A-7EE6-4342-B048-85BDC9FD1C3A}</a:tableStyleId>
              </a:tblPr>
              <a:tblGrid>
                <a:gridCol w="1918588"/>
                <a:gridCol w="3186812"/>
              </a:tblGrid>
              <a:tr h="505691">
                <a:tc>
                  <a:txBody>
                    <a:bodyPr/>
                    <a:lstStyle/>
                    <a:p>
                      <a:pPr algn="l" fontAlgn="b"/>
                      <a:r>
                        <a:rPr lang="en-US" sz="1200" u="none" strike="noStrike">
                          <a:effectLst/>
                        </a:rPr>
                        <a:t>FY07</a:t>
                      </a:r>
                      <a:endParaRPr lang="en-US" sz="1200" b="0" i="0" u="none" strike="noStrike">
                        <a:effectLst/>
                        <a:latin typeface="Times New Roman"/>
                      </a:endParaRPr>
                    </a:p>
                  </a:txBody>
                  <a:tcPr marL="0" marR="0" marT="0" marB="0" anchor="b"/>
                </a:tc>
                <a:tc>
                  <a:txBody>
                    <a:bodyPr/>
                    <a:lstStyle/>
                    <a:p>
                      <a:pPr algn="l" fontAlgn="b"/>
                      <a:r>
                        <a:rPr lang="en-US" sz="1200" u="none" strike="noStrike">
                          <a:effectLst/>
                        </a:rPr>
                        <a:t>                 222,546 </a:t>
                      </a:r>
                      <a:endParaRPr lang="en-US" sz="1200" b="0" i="0" u="none" strike="noStrike">
                        <a:effectLst/>
                        <a:latin typeface="Times New Roman"/>
                      </a:endParaRPr>
                    </a:p>
                  </a:txBody>
                  <a:tcPr marL="0" marR="0" marT="0" marB="0" anchor="b"/>
                </a:tc>
              </a:tr>
              <a:tr h="505691">
                <a:tc>
                  <a:txBody>
                    <a:bodyPr/>
                    <a:lstStyle/>
                    <a:p>
                      <a:pPr algn="l" fontAlgn="b"/>
                      <a:r>
                        <a:rPr lang="en-US" sz="1200" u="none" strike="noStrike">
                          <a:effectLst/>
                        </a:rPr>
                        <a:t>FY08</a:t>
                      </a:r>
                      <a:endParaRPr lang="en-US" sz="1200" b="0" i="0" u="none" strike="noStrike">
                        <a:effectLst/>
                        <a:latin typeface="Times New Roman"/>
                      </a:endParaRPr>
                    </a:p>
                  </a:txBody>
                  <a:tcPr marL="0" marR="0" marT="0" marB="0" anchor="b"/>
                </a:tc>
                <a:tc>
                  <a:txBody>
                    <a:bodyPr/>
                    <a:lstStyle/>
                    <a:p>
                      <a:pPr algn="l" fontAlgn="b"/>
                      <a:r>
                        <a:rPr lang="en-US" sz="1200" u="none" strike="noStrike">
                          <a:effectLst/>
                        </a:rPr>
                        <a:t>                 208,574 </a:t>
                      </a:r>
                      <a:endParaRPr lang="en-US" sz="1200" b="0" i="0" u="none" strike="noStrike">
                        <a:effectLst/>
                        <a:latin typeface="Times New Roman"/>
                      </a:endParaRPr>
                    </a:p>
                  </a:txBody>
                  <a:tcPr marL="0" marR="0" marT="0" marB="0" anchor="b"/>
                </a:tc>
              </a:tr>
              <a:tr h="505691">
                <a:tc>
                  <a:txBody>
                    <a:bodyPr/>
                    <a:lstStyle/>
                    <a:p>
                      <a:pPr algn="l" fontAlgn="b"/>
                      <a:r>
                        <a:rPr lang="en-US" sz="1200" u="none" strike="noStrike">
                          <a:effectLst/>
                        </a:rPr>
                        <a:t>FY09</a:t>
                      </a:r>
                      <a:endParaRPr lang="en-US" sz="1200" b="0" i="0" u="none" strike="noStrike">
                        <a:effectLst/>
                        <a:latin typeface="Times New Roman"/>
                      </a:endParaRPr>
                    </a:p>
                  </a:txBody>
                  <a:tcPr marL="0" marR="0" marT="0" marB="0" anchor="b"/>
                </a:tc>
                <a:tc>
                  <a:txBody>
                    <a:bodyPr/>
                    <a:lstStyle/>
                    <a:p>
                      <a:pPr algn="l" fontAlgn="b"/>
                      <a:r>
                        <a:rPr lang="en-US" sz="1200" u="none" strike="noStrike">
                          <a:effectLst/>
                        </a:rPr>
                        <a:t>                   71,601 </a:t>
                      </a:r>
                      <a:endParaRPr lang="en-US" sz="1200" b="0" i="0" u="none" strike="noStrike">
                        <a:effectLst/>
                        <a:latin typeface="Times New Roman"/>
                      </a:endParaRPr>
                    </a:p>
                  </a:txBody>
                  <a:tcPr marL="0" marR="0" marT="0" marB="0" anchor="b"/>
                </a:tc>
              </a:tr>
              <a:tr h="505691">
                <a:tc>
                  <a:txBody>
                    <a:bodyPr/>
                    <a:lstStyle/>
                    <a:p>
                      <a:pPr algn="l" fontAlgn="b"/>
                      <a:r>
                        <a:rPr lang="en-US" sz="1200" u="none" strike="noStrike">
                          <a:effectLst/>
                        </a:rPr>
                        <a:t>FY10</a:t>
                      </a:r>
                      <a:endParaRPr lang="en-US" sz="1200" b="0" i="0" u="none" strike="noStrike">
                        <a:effectLst/>
                        <a:latin typeface="Times New Roman"/>
                      </a:endParaRPr>
                    </a:p>
                  </a:txBody>
                  <a:tcPr marL="0" marR="0" marT="0" marB="0" anchor="b"/>
                </a:tc>
                <a:tc>
                  <a:txBody>
                    <a:bodyPr/>
                    <a:lstStyle/>
                    <a:p>
                      <a:pPr algn="l" fontAlgn="b"/>
                      <a:r>
                        <a:rPr lang="en-US" sz="1200" u="none" strike="noStrike">
                          <a:effectLst/>
                        </a:rPr>
                        <a:t>                   77,705 </a:t>
                      </a:r>
                      <a:endParaRPr lang="en-US" sz="1200" b="0" i="0" u="none" strike="noStrike">
                        <a:effectLst/>
                        <a:latin typeface="Times New Roman"/>
                      </a:endParaRPr>
                    </a:p>
                  </a:txBody>
                  <a:tcPr marL="0" marR="0" marT="0" marB="0" anchor="b"/>
                </a:tc>
              </a:tr>
              <a:tr h="505691">
                <a:tc>
                  <a:txBody>
                    <a:bodyPr/>
                    <a:lstStyle/>
                    <a:p>
                      <a:pPr algn="l" fontAlgn="b"/>
                      <a:r>
                        <a:rPr lang="en-US" sz="1200" u="none" strike="noStrike">
                          <a:effectLst/>
                        </a:rPr>
                        <a:t>FY11</a:t>
                      </a:r>
                      <a:endParaRPr lang="en-US" sz="1200" b="0" i="0" u="none" strike="noStrike">
                        <a:effectLst/>
                        <a:latin typeface="Times New Roman"/>
                      </a:endParaRPr>
                    </a:p>
                  </a:txBody>
                  <a:tcPr marL="0" marR="0" marT="0" marB="0" anchor="b"/>
                </a:tc>
                <a:tc>
                  <a:txBody>
                    <a:bodyPr/>
                    <a:lstStyle/>
                    <a:p>
                      <a:pPr algn="l" fontAlgn="b"/>
                      <a:r>
                        <a:rPr lang="en-US" sz="1200" u="none" strike="noStrike">
                          <a:effectLst/>
                        </a:rPr>
                        <a:t>                   42,960 </a:t>
                      </a:r>
                      <a:endParaRPr lang="en-US" sz="1200" b="0" i="0" u="none" strike="noStrike">
                        <a:effectLst/>
                        <a:latin typeface="Times New Roman"/>
                      </a:endParaRPr>
                    </a:p>
                  </a:txBody>
                  <a:tcPr marL="0" marR="0" marT="0" marB="0" anchor="b"/>
                </a:tc>
              </a:tr>
              <a:tr h="505691">
                <a:tc>
                  <a:txBody>
                    <a:bodyPr/>
                    <a:lstStyle/>
                    <a:p>
                      <a:pPr algn="l" fontAlgn="b"/>
                      <a:r>
                        <a:rPr lang="en-US" sz="1200" u="none" strike="noStrike">
                          <a:effectLst/>
                        </a:rPr>
                        <a:t>FY12</a:t>
                      </a:r>
                      <a:endParaRPr lang="en-US" sz="1200" b="0" i="0" u="none" strike="noStrike">
                        <a:effectLst/>
                        <a:latin typeface="Times New Roman"/>
                      </a:endParaRPr>
                    </a:p>
                  </a:txBody>
                  <a:tcPr marL="0" marR="0" marT="0" marB="0" anchor="b"/>
                </a:tc>
                <a:tc>
                  <a:txBody>
                    <a:bodyPr/>
                    <a:lstStyle/>
                    <a:p>
                      <a:pPr algn="l" fontAlgn="b"/>
                      <a:r>
                        <a:rPr lang="en-US" sz="1200" u="none" strike="noStrike">
                          <a:effectLst/>
                        </a:rPr>
                        <a:t>                 303,439 </a:t>
                      </a:r>
                      <a:endParaRPr lang="en-US" sz="1200" b="0" i="0" u="none" strike="noStrike">
                        <a:effectLst/>
                        <a:latin typeface="Times New Roman"/>
                      </a:endParaRPr>
                    </a:p>
                  </a:txBody>
                  <a:tcPr marL="0" marR="0" marT="0" marB="0" anchor="b"/>
                </a:tc>
              </a:tr>
              <a:tr h="505691">
                <a:tc>
                  <a:txBody>
                    <a:bodyPr/>
                    <a:lstStyle/>
                    <a:p>
                      <a:pPr algn="l" fontAlgn="b"/>
                      <a:r>
                        <a:rPr lang="en-US" sz="1200" u="none" strike="noStrike">
                          <a:effectLst/>
                        </a:rPr>
                        <a:t>FY13</a:t>
                      </a:r>
                      <a:endParaRPr lang="en-US" sz="1200" b="0" i="0" u="none" strike="noStrike">
                        <a:effectLst/>
                        <a:latin typeface="Times New Roman"/>
                      </a:endParaRPr>
                    </a:p>
                  </a:txBody>
                  <a:tcPr marL="0" marR="0" marT="0" marB="0" anchor="b"/>
                </a:tc>
                <a:tc>
                  <a:txBody>
                    <a:bodyPr/>
                    <a:lstStyle/>
                    <a:p>
                      <a:pPr algn="l" fontAlgn="b"/>
                      <a:r>
                        <a:rPr lang="en-US" sz="1200" u="none" strike="noStrike">
                          <a:effectLst/>
                        </a:rPr>
                        <a:t>                 293,738 </a:t>
                      </a:r>
                      <a:endParaRPr lang="en-US" sz="1200" b="0" i="0" u="none" strike="noStrike">
                        <a:effectLst/>
                        <a:latin typeface="Times New Roman"/>
                      </a:endParaRPr>
                    </a:p>
                  </a:txBody>
                  <a:tcPr marL="0" marR="0" marT="0" marB="0" anchor="b"/>
                </a:tc>
              </a:tr>
              <a:tr h="505691">
                <a:tc>
                  <a:txBody>
                    <a:bodyPr/>
                    <a:lstStyle/>
                    <a:p>
                      <a:pPr algn="l" fontAlgn="b"/>
                      <a:r>
                        <a:rPr lang="en-US" sz="1200" u="none" strike="noStrike">
                          <a:effectLst/>
                        </a:rPr>
                        <a:t>FY14 </a:t>
                      </a:r>
                      <a:endParaRPr lang="en-US" sz="1200" b="0" i="0" u="none" strike="noStrike">
                        <a:effectLst/>
                        <a:latin typeface="Times New Roman"/>
                      </a:endParaRPr>
                    </a:p>
                  </a:txBody>
                  <a:tcPr marL="0" marR="0" marT="0" marB="0" anchor="b"/>
                </a:tc>
                <a:tc>
                  <a:txBody>
                    <a:bodyPr/>
                    <a:lstStyle/>
                    <a:p>
                      <a:pPr algn="l" fontAlgn="b"/>
                      <a:r>
                        <a:rPr lang="en-US" sz="1200" u="none" strike="noStrike">
                          <a:effectLst/>
                        </a:rPr>
                        <a:t>                 358,601 </a:t>
                      </a:r>
                      <a:endParaRPr lang="en-US" sz="1200" b="0" i="0" u="none" strike="noStrike">
                        <a:effectLst/>
                        <a:latin typeface="Times New Roman"/>
                      </a:endParaRPr>
                    </a:p>
                  </a:txBody>
                  <a:tcPr marL="0" marR="0" marT="0" marB="0" anchor="b"/>
                </a:tc>
              </a:tr>
              <a:tr h="505691">
                <a:tc>
                  <a:txBody>
                    <a:bodyPr/>
                    <a:lstStyle/>
                    <a:p>
                      <a:pPr algn="l" fontAlgn="b"/>
                      <a:r>
                        <a:rPr lang="en-US" sz="1200" u="none" strike="noStrike">
                          <a:effectLst/>
                        </a:rPr>
                        <a:t>FY15</a:t>
                      </a:r>
                      <a:endParaRPr lang="en-US" sz="1200" b="0" i="0" u="none" strike="noStrike">
                        <a:effectLst/>
                        <a:latin typeface="Times New Roman"/>
                      </a:endParaRPr>
                    </a:p>
                  </a:txBody>
                  <a:tcPr marL="0" marR="0" marT="0" marB="0" anchor="b"/>
                </a:tc>
                <a:tc>
                  <a:txBody>
                    <a:bodyPr/>
                    <a:lstStyle/>
                    <a:p>
                      <a:pPr algn="l" fontAlgn="b"/>
                      <a:r>
                        <a:rPr lang="en-US" sz="1200" u="none" strike="noStrike">
                          <a:effectLst/>
                        </a:rPr>
                        <a:t>              1,049,311 </a:t>
                      </a:r>
                      <a:endParaRPr lang="en-US" sz="1200" b="0" i="0" u="none" strike="noStrike">
                        <a:effectLst/>
                        <a:latin typeface="Times New Roman"/>
                      </a:endParaRPr>
                    </a:p>
                  </a:txBody>
                  <a:tcPr marL="0" marR="0" marT="0" marB="0" anchor="b"/>
                </a:tc>
              </a:tr>
              <a:tr h="505691">
                <a:tc>
                  <a:txBody>
                    <a:bodyPr/>
                    <a:lstStyle/>
                    <a:p>
                      <a:pPr algn="l" fontAlgn="b"/>
                      <a:r>
                        <a:rPr lang="en-US" sz="1200" u="none" strike="noStrike">
                          <a:effectLst/>
                        </a:rPr>
                        <a:t>FY16</a:t>
                      </a:r>
                      <a:endParaRPr lang="en-US" sz="1200" b="0" i="0" u="none" strike="noStrike">
                        <a:effectLst/>
                        <a:latin typeface="Times New Roman"/>
                      </a:endParaRPr>
                    </a:p>
                  </a:txBody>
                  <a:tcPr marL="0" marR="0" marT="0" marB="0" anchor="b"/>
                </a:tc>
                <a:tc>
                  <a:txBody>
                    <a:bodyPr/>
                    <a:lstStyle/>
                    <a:p>
                      <a:pPr algn="l" fontAlgn="b"/>
                      <a:r>
                        <a:rPr lang="en-US" sz="1200" u="none" strike="noStrike">
                          <a:effectLst/>
                        </a:rPr>
                        <a:t>                 657,641 </a:t>
                      </a:r>
                      <a:endParaRPr lang="en-US" sz="1200" b="0" i="0" u="none" strike="noStrike">
                        <a:effectLst/>
                        <a:latin typeface="Times New Roman"/>
                      </a:endParaRPr>
                    </a:p>
                  </a:txBody>
                  <a:tcPr marL="0" marR="0" marT="0" marB="0" anchor="b"/>
                </a:tc>
              </a:tr>
              <a:tr h="505691">
                <a:tc>
                  <a:txBody>
                    <a:bodyPr/>
                    <a:lstStyle/>
                    <a:p>
                      <a:pPr algn="l" fontAlgn="b"/>
                      <a:r>
                        <a:rPr lang="en-US" sz="1200" u="none" strike="noStrike">
                          <a:effectLst/>
                        </a:rPr>
                        <a:t>FY17</a:t>
                      </a:r>
                      <a:endParaRPr lang="en-US" sz="1200" b="0" i="0" u="none" strike="noStrike">
                        <a:effectLst/>
                        <a:latin typeface="Times New Roman"/>
                      </a:endParaRPr>
                    </a:p>
                  </a:txBody>
                  <a:tcPr marL="0" marR="0" marT="0" marB="0" anchor="b"/>
                </a:tc>
                <a:tc>
                  <a:txBody>
                    <a:bodyPr/>
                    <a:lstStyle/>
                    <a:p>
                      <a:pPr algn="l" fontAlgn="b"/>
                      <a:r>
                        <a:rPr lang="en-US" sz="1200" u="none" strike="noStrike" dirty="0">
                          <a:effectLst/>
                        </a:rPr>
                        <a:t>                 802,000 </a:t>
                      </a:r>
                      <a:endParaRPr lang="en-US" sz="1200" b="0" i="0" u="none" strike="noStrike" dirty="0">
                        <a:effectLst/>
                        <a:latin typeface="Times New Roman"/>
                      </a:endParaRPr>
                    </a:p>
                  </a:txBody>
                  <a:tcPr marL="0" marR="0" marT="0" marB="0" anchor="b"/>
                </a:tc>
              </a:tr>
            </a:tbl>
          </a:graphicData>
        </a:graphic>
      </p:graphicFrame>
    </p:spTree>
    <p:extLst>
      <p:ext uri="{BB962C8B-B14F-4D97-AF65-F5344CB8AC3E}">
        <p14:creationId xmlns:p14="http://schemas.microsoft.com/office/powerpoint/2010/main" val="6047708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20200" cy="1066800"/>
          </a:xfrm>
        </p:spPr>
        <p:txBody>
          <a:bodyPr/>
          <a:lstStyle/>
          <a:p>
            <a:r>
              <a:rPr lang="en-US" sz="4000" u="sng" dirty="0" smtClean="0">
                <a:latin typeface="Arial" panose="020B0604020202020204" pitchFamily="34" charset="0"/>
                <a:cs typeface="Arial" panose="020B0604020202020204" pitchFamily="34" charset="0"/>
              </a:rPr>
              <a:t>10 Years Stabilization Fund</a:t>
            </a:r>
            <a:endParaRPr lang="en-US" sz="4000" u="sng"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B11D738E-8962-435F-8C43-147B8DD7E819}" type="datetime1">
              <a:rPr lang="en-US" smtClean="0"/>
              <a:t>3/6/2017</a:t>
            </a:fld>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6</a:t>
            </a:fld>
            <a:endParaRPr lang="en-US" dirty="0"/>
          </a:p>
        </p:txBody>
      </p:sp>
      <p:graphicFrame>
        <p:nvGraphicFramePr>
          <p:cNvPr id="8" name="Chart 7"/>
          <p:cNvGraphicFramePr>
            <a:graphicFrameLocks/>
          </p:cNvGraphicFramePr>
          <p:nvPr>
            <p:extLst>
              <p:ext uri="{D42A27DB-BD31-4B8C-83A1-F6EECF244321}">
                <p14:modId xmlns:p14="http://schemas.microsoft.com/office/powerpoint/2010/main" val="964547612"/>
              </p:ext>
            </p:extLst>
          </p:nvPr>
        </p:nvGraphicFramePr>
        <p:xfrm>
          <a:off x="914400" y="1066800"/>
          <a:ext cx="7162800"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7627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20200" cy="1066800"/>
          </a:xfrm>
        </p:spPr>
        <p:txBody>
          <a:bodyPr/>
          <a:lstStyle/>
          <a:p>
            <a:r>
              <a:rPr lang="en-US" sz="4500" u="sng" dirty="0" smtClean="0">
                <a:latin typeface="Arial" panose="020B0604020202020204" pitchFamily="34" charset="0"/>
                <a:cs typeface="Arial" panose="020B0604020202020204" pitchFamily="34" charset="0"/>
              </a:rPr>
              <a:t>FY18 Budget Line Item Increases</a:t>
            </a:r>
            <a:endParaRPr lang="en-US" sz="4500"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371600"/>
            <a:ext cx="8229600" cy="4754563"/>
          </a:xfrm>
        </p:spPr>
        <p:txBody>
          <a:bodyPr>
            <a:normAutofit/>
          </a:bodyPr>
          <a:lstStyle/>
          <a:p>
            <a:pPr marL="0" indent="0" algn="ctr">
              <a:spcBef>
                <a:spcPts val="0"/>
              </a:spcBef>
              <a:buNone/>
            </a:pPr>
            <a:r>
              <a:rPr lang="en-US"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Budget proposed amounts to 306,231.31 increase (2.22%)</a:t>
            </a:r>
          </a:p>
          <a:p>
            <a:pPr marL="0" indent="0" algn="just">
              <a:spcBef>
                <a:spcPts val="0"/>
              </a:spcBef>
              <a:buNone/>
            </a:pPr>
            <a:endParaRPr lang="en-US"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endParaRPr>
          </a:p>
          <a:p>
            <a:pPr marL="0" indent="0" algn="just">
              <a:spcBef>
                <a:spcPts val="0"/>
              </a:spcBef>
              <a:buNone/>
            </a:pPr>
            <a:r>
              <a:rPr lang="en-US"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							</a:t>
            </a:r>
            <a:r>
              <a:rPr lang="en-US" u="sng"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 Chg.</a:t>
            </a:r>
          </a:p>
          <a:p>
            <a:pPr algn="just">
              <a:spcBef>
                <a:spcPts val="0"/>
              </a:spcBef>
            </a:pPr>
            <a:r>
              <a:rPr lang="en-US"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General Government		$12,291.59	1.20%</a:t>
            </a:r>
          </a:p>
          <a:p>
            <a:pPr algn="just">
              <a:spcBef>
                <a:spcPts val="0"/>
              </a:spcBef>
            </a:pPr>
            <a:r>
              <a:rPr lang="en-US"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Land Use				($13,353.71)	-4.54%</a:t>
            </a:r>
          </a:p>
          <a:p>
            <a:pPr algn="just">
              <a:spcBef>
                <a:spcPts val="0"/>
              </a:spcBef>
            </a:pPr>
            <a:r>
              <a:rPr lang="en-US"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Protections of Person/Property	$33,075.65	2.48%</a:t>
            </a:r>
          </a:p>
          <a:p>
            <a:pPr algn="just">
              <a:spcBef>
                <a:spcPts val="0"/>
              </a:spcBef>
            </a:pPr>
            <a:r>
              <a:rPr lang="en-US"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Regional Schools			$282,964.34	3.60%</a:t>
            </a:r>
          </a:p>
          <a:p>
            <a:pPr algn="just">
              <a:spcBef>
                <a:spcPts val="0"/>
              </a:spcBef>
            </a:pPr>
            <a:r>
              <a:rPr lang="en-US"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Department of Public Works	($28,640.71)	-4.54%</a:t>
            </a:r>
          </a:p>
          <a:p>
            <a:pPr algn="just">
              <a:spcBef>
                <a:spcPts val="0"/>
              </a:spcBef>
            </a:pPr>
            <a:r>
              <a:rPr lang="en-US"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Library and Citizen Services	$2,631.29	0.74%</a:t>
            </a:r>
          </a:p>
          <a:p>
            <a:pPr algn="just">
              <a:spcBef>
                <a:spcPts val="0"/>
              </a:spcBef>
            </a:pPr>
            <a:r>
              <a:rPr lang="en-US"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Debt Service			($4,077.00)	-0.73%</a:t>
            </a:r>
          </a:p>
          <a:p>
            <a:pPr algn="just">
              <a:spcBef>
                <a:spcPts val="0"/>
              </a:spcBef>
            </a:pPr>
            <a:r>
              <a:rPr lang="en-US"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Employee Benefits			</a:t>
            </a:r>
            <a:r>
              <a:rPr lang="en-US" u="sng"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$21,339.86</a:t>
            </a:r>
            <a:r>
              <a:rPr lang="en-US"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	1.50%</a:t>
            </a:r>
          </a:p>
          <a:p>
            <a:pPr marL="0" indent="0" algn="just">
              <a:spcBef>
                <a:spcPts val="0"/>
              </a:spcBef>
              <a:buNone/>
            </a:pPr>
            <a:r>
              <a:rPr lang="en-US" dirty="0">
                <a:solidFill>
                  <a:schemeClr val="tx1"/>
                </a:solidFill>
                <a:latin typeface="Times New Roman" panose="02020603050405020304" pitchFamily="18" charset="0"/>
                <a:ea typeface="Batang" panose="02030600000101010101" pitchFamily="18" charset="-127"/>
                <a:cs typeface="Times New Roman" panose="02020603050405020304" pitchFamily="18" charset="0"/>
              </a:rPr>
              <a:t>	</a:t>
            </a:r>
            <a:r>
              <a:rPr lang="en-US"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		TOTAL	$306,231.31</a:t>
            </a:r>
          </a:p>
        </p:txBody>
      </p:sp>
      <p:sp>
        <p:nvSpPr>
          <p:cNvPr id="4" name="Date Placeholder 3"/>
          <p:cNvSpPr>
            <a:spLocks noGrp="1"/>
          </p:cNvSpPr>
          <p:nvPr>
            <p:ph type="dt" sz="half" idx="10"/>
          </p:nvPr>
        </p:nvSpPr>
        <p:spPr/>
        <p:txBody>
          <a:bodyPr/>
          <a:lstStyle/>
          <a:p>
            <a:fld id="{B11D738E-8962-435F-8C43-147B8DD7E819}" type="datetime1">
              <a:rPr lang="en-US" smtClean="0"/>
              <a:t>3/6/2017</a:t>
            </a:fld>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7</a:t>
            </a:fld>
            <a:endParaRPr lang="en-US" dirty="0"/>
          </a:p>
        </p:txBody>
      </p:sp>
    </p:spTree>
    <p:extLst>
      <p:ext uri="{BB962C8B-B14F-4D97-AF65-F5344CB8AC3E}">
        <p14:creationId xmlns:p14="http://schemas.microsoft.com/office/powerpoint/2010/main" val="27202115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20200" cy="1066800"/>
          </a:xfrm>
        </p:spPr>
        <p:txBody>
          <a:bodyPr/>
          <a:lstStyle/>
          <a:p>
            <a:r>
              <a:rPr lang="en-US" sz="4000" u="sng" dirty="0" smtClean="0">
                <a:latin typeface="Arial" panose="020B0604020202020204" pitchFamily="34" charset="0"/>
                <a:cs typeface="Arial" panose="020B0604020202020204" pitchFamily="34" charset="0"/>
              </a:rPr>
              <a:t>FY18 Budget Highlights</a:t>
            </a:r>
            <a:endParaRPr lang="en-US" sz="4000" u="sng"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B11D738E-8962-435F-8C43-147B8DD7E819}" type="datetime1">
              <a:rPr lang="en-US" smtClean="0"/>
              <a:t>3/6/2017</a:t>
            </a:fld>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8</a:t>
            </a:fld>
            <a:endParaRPr lang="en-US" dirty="0"/>
          </a:p>
        </p:txBody>
      </p:sp>
      <p:sp>
        <p:nvSpPr>
          <p:cNvPr id="3" name="TextBox 2"/>
          <p:cNvSpPr txBox="1"/>
          <p:nvPr/>
        </p:nvSpPr>
        <p:spPr>
          <a:xfrm>
            <a:off x="1084555" y="1600200"/>
            <a:ext cx="6858000" cy="369332"/>
          </a:xfrm>
          <a:prstGeom prst="rect">
            <a:avLst/>
          </a:prstGeom>
          <a:noFill/>
        </p:spPr>
        <p:txBody>
          <a:bodyPr wrap="square" rtlCol="0">
            <a:spAutoFit/>
          </a:bodyPr>
          <a:lstStyle/>
          <a:p>
            <a:pPr>
              <a:spcAft>
                <a:spcPts val="600"/>
              </a:spcAft>
            </a:pPr>
            <a:r>
              <a:rPr lang="en-US" dirty="0" smtClean="0"/>
              <a:t>	</a:t>
            </a:r>
            <a:endParaRPr lang="en-US" dirty="0"/>
          </a:p>
        </p:txBody>
      </p:sp>
      <p:sp>
        <p:nvSpPr>
          <p:cNvPr id="5" name="TextBox 4"/>
          <p:cNvSpPr txBox="1"/>
          <p:nvPr/>
        </p:nvSpPr>
        <p:spPr>
          <a:xfrm>
            <a:off x="1143000" y="1371600"/>
            <a:ext cx="6705600" cy="3970318"/>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General Government</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smtClean="0"/>
              <a:t>Land Use</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smtClean="0"/>
              <a:t>Protection of Persons and Property</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smtClean="0"/>
              <a:t>DPW</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smtClean="0"/>
              <a:t>Library and Citizen Services</a:t>
            </a:r>
            <a:endParaRPr lang="en-US" sz="2800" dirty="0"/>
          </a:p>
        </p:txBody>
      </p:sp>
    </p:spTree>
    <p:extLst>
      <p:ext uri="{BB962C8B-B14F-4D97-AF65-F5344CB8AC3E}">
        <p14:creationId xmlns:p14="http://schemas.microsoft.com/office/powerpoint/2010/main" val="17705384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20200" cy="1066800"/>
          </a:xfrm>
        </p:spPr>
        <p:txBody>
          <a:bodyPr/>
          <a:lstStyle/>
          <a:p>
            <a:r>
              <a:rPr lang="en-US" sz="4000" u="sng" dirty="0">
                <a:latin typeface="Arial" panose="020B0604020202020204" pitchFamily="34" charset="0"/>
                <a:cs typeface="Arial" panose="020B0604020202020204" pitchFamily="34" charset="0"/>
              </a:rPr>
              <a:t>5</a:t>
            </a:r>
            <a:r>
              <a:rPr lang="en-US" sz="4000" u="sng" dirty="0" smtClean="0">
                <a:latin typeface="Arial" panose="020B0604020202020204" pitchFamily="34" charset="0"/>
                <a:cs typeface="Arial" panose="020B0604020202020204" pitchFamily="34" charset="0"/>
              </a:rPr>
              <a:t> Fiscal Year Expenditure Comparison</a:t>
            </a:r>
            <a:endParaRPr lang="en-US" sz="4000" u="sng"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B11D738E-8962-435F-8C43-147B8DD7E819}" type="datetime1">
              <a:rPr lang="en-US" smtClean="0"/>
              <a:t>3/6/2017</a:t>
            </a:fld>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9</a:t>
            </a:fld>
            <a:endParaRPr lang="en-US" dirty="0"/>
          </a:p>
        </p:txBody>
      </p:sp>
      <p:sp>
        <p:nvSpPr>
          <p:cNvPr id="7" name="Content Placeholder 2"/>
          <p:cNvSpPr>
            <a:spLocks noGrp="1"/>
          </p:cNvSpPr>
          <p:nvPr>
            <p:ph idx="1"/>
          </p:nvPr>
        </p:nvSpPr>
        <p:spPr>
          <a:xfrm>
            <a:off x="304800" y="1371600"/>
            <a:ext cx="8686800" cy="4754563"/>
          </a:xfrm>
        </p:spPr>
        <p:txBody>
          <a:bodyPr>
            <a:normAutofit/>
          </a:bodyPr>
          <a:lstStyle/>
          <a:p>
            <a:pPr marL="0" indent="0" algn="just">
              <a:spcBef>
                <a:spcPts val="0"/>
              </a:spcBef>
              <a:spcAft>
                <a:spcPts val="600"/>
              </a:spcAft>
              <a:buNone/>
            </a:pPr>
            <a:r>
              <a:rPr lang="en-US" sz="1800"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				</a:t>
            </a:r>
            <a:r>
              <a:rPr lang="en-US" sz="1800" u="sng"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FY 14</a:t>
            </a:r>
            <a:r>
              <a:rPr lang="en-US" sz="1800"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	</a:t>
            </a:r>
            <a:r>
              <a:rPr lang="en-US" sz="1800" u="sng"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FY18</a:t>
            </a:r>
            <a:r>
              <a:rPr lang="en-US" sz="1800"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	</a:t>
            </a:r>
            <a:r>
              <a:rPr lang="en-US" sz="1800" u="sng"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 Change	</a:t>
            </a:r>
            <a:r>
              <a:rPr lang="en-US" sz="1800" dirty="0">
                <a:solidFill>
                  <a:schemeClr val="tx1"/>
                </a:solidFill>
                <a:latin typeface="Times New Roman" panose="02020603050405020304" pitchFamily="18" charset="0"/>
                <a:ea typeface="Batang" panose="02030600000101010101" pitchFamily="18" charset="-127"/>
                <a:cs typeface="Times New Roman" panose="02020603050405020304" pitchFamily="18" charset="0"/>
              </a:rPr>
              <a:t> </a:t>
            </a:r>
            <a:r>
              <a:rPr lang="en-US" sz="1800"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        </a:t>
            </a:r>
            <a:r>
              <a:rPr lang="en-US" sz="1800" u="sng"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 Change</a:t>
            </a:r>
          </a:p>
          <a:p>
            <a:pPr marL="0" indent="0" algn="just">
              <a:spcBef>
                <a:spcPts val="0"/>
              </a:spcBef>
              <a:spcAft>
                <a:spcPts val="600"/>
              </a:spcAft>
              <a:buNone/>
            </a:pPr>
            <a:r>
              <a:rPr lang="en-US" sz="1800"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General Government		$958k	$1M	$78k	          8.23%</a:t>
            </a:r>
          </a:p>
          <a:p>
            <a:pPr marL="0" indent="0" algn="just">
              <a:spcBef>
                <a:spcPts val="0"/>
              </a:spcBef>
              <a:spcAft>
                <a:spcPts val="600"/>
              </a:spcAft>
              <a:buNone/>
            </a:pPr>
            <a:r>
              <a:rPr lang="en-US" sz="1800"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Land Use				$242k	$280k	$38k                  15.75%	</a:t>
            </a:r>
          </a:p>
          <a:p>
            <a:pPr marL="0" indent="0" algn="just">
              <a:spcBef>
                <a:spcPts val="0"/>
              </a:spcBef>
              <a:spcAft>
                <a:spcPts val="600"/>
              </a:spcAft>
              <a:buNone/>
            </a:pPr>
            <a:r>
              <a:rPr lang="en-US" sz="1800"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Protection of Person and Property	$1.2M	$1.3M	$121k	          9.73%</a:t>
            </a:r>
          </a:p>
          <a:p>
            <a:pPr marL="0" indent="0" algn="just">
              <a:spcBef>
                <a:spcPts val="0"/>
              </a:spcBef>
              <a:spcAft>
                <a:spcPts val="600"/>
              </a:spcAft>
              <a:buNone/>
            </a:pPr>
            <a:r>
              <a:rPr lang="en-US" sz="1800"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Regional Schools			$6M	$8.1M	$2.1M	          34.83%</a:t>
            </a:r>
          </a:p>
          <a:p>
            <a:pPr marL="0" indent="0" algn="just">
              <a:spcBef>
                <a:spcPts val="0"/>
              </a:spcBef>
              <a:spcAft>
                <a:spcPts val="600"/>
              </a:spcAft>
              <a:buNone/>
            </a:pPr>
            <a:r>
              <a:rPr lang="en-US" sz="1800"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Department of Public Works		$659k	$602k	($57k)	         -8.68%</a:t>
            </a:r>
          </a:p>
          <a:p>
            <a:pPr marL="0" indent="0" algn="just">
              <a:spcBef>
                <a:spcPts val="0"/>
              </a:spcBef>
              <a:spcAft>
                <a:spcPts val="600"/>
              </a:spcAft>
              <a:buNone/>
            </a:pPr>
            <a:r>
              <a:rPr lang="en-US" sz="1800"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Library and Citizen Service		$378k	$359k	($19k)	         -5.19%</a:t>
            </a:r>
          </a:p>
          <a:p>
            <a:pPr marL="0" indent="0" algn="just">
              <a:spcBef>
                <a:spcPts val="0"/>
              </a:spcBef>
              <a:spcAft>
                <a:spcPts val="600"/>
              </a:spcAft>
              <a:buNone/>
            </a:pPr>
            <a:r>
              <a:rPr lang="en-US" sz="1800"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Debt Service			$703k	$551k	($152k)	         -21.69%	</a:t>
            </a:r>
          </a:p>
          <a:p>
            <a:pPr marL="0" indent="0" algn="just">
              <a:spcBef>
                <a:spcPts val="0"/>
              </a:spcBef>
              <a:spcAft>
                <a:spcPts val="600"/>
              </a:spcAft>
              <a:buNone/>
            </a:pPr>
            <a:r>
              <a:rPr lang="en-US" sz="1800" dirty="0" smtClean="0">
                <a:solidFill>
                  <a:schemeClr val="tx1"/>
                </a:solidFill>
                <a:latin typeface="Times New Roman" panose="02020603050405020304" pitchFamily="18" charset="0"/>
                <a:ea typeface="Batang" panose="02030600000101010101" pitchFamily="18" charset="-127"/>
                <a:cs typeface="Times New Roman" panose="02020603050405020304" pitchFamily="18" charset="0"/>
              </a:rPr>
              <a:t>Employee Benefits			$1.2M	$1.4M	$193k	          15.50%</a:t>
            </a:r>
          </a:p>
        </p:txBody>
      </p:sp>
    </p:spTree>
    <p:extLst>
      <p:ext uri="{BB962C8B-B14F-4D97-AF65-F5344CB8AC3E}">
        <p14:creationId xmlns:p14="http://schemas.microsoft.com/office/powerpoint/2010/main" val="14377933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Executive</Template>
  <TotalTime>1900</TotalTime>
  <Words>311</Words>
  <Application>Microsoft Office PowerPoint</Application>
  <PresentationFormat>On-screen Show (4:3)</PresentationFormat>
  <Paragraphs>139</Paragraphs>
  <Slides>18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Executive</vt:lpstr>
      <vt:lpstr>Worksheet</vt:lpstr>
      <vt:lpstr> FY2018</vt:lpstr>
      <vt:lpstr>FY 2018 Operating Budget</vt:lpstr>
      <vt:lpstr>FY 2018 Collective Bargaining Agreements</vt:lpstr>
      <vt:lpstr>FY18 General Stabilization Fund</vt:lpstr>
      <vt:lpstr>10 Years Stabilization Fund</vt:lpstr>
      <vt:lpstr>10 Years Stabilization Fund</vt:lpstr>
      <vt:lpstr>FY18 Budget Line Item Increases</vt:lpstr>
      <vt:lpstr>FY18 Budget Highlights</vt:lpstr>
      <vt:lpstr>5 Fiscal Year Expenditure Comparison</vt:lpstr>
      <vt:lpstr>FY 18 Regional School Increase</vt:lpstr>
      <vt:lpstr>FY 18 Expense %</vt:lpstr>
      <vt:lpstr>5 Fiscal Year Revenue Comparison</vt:lpstr>
      <vt:lpstr>5 Fiscal Year Local Receipts</vt:lpstr>
      <vt:lpstr>FY 18 Revenue Summary</vt:lpstr>
      <vt:lpstr>FY 18 REVENUE %</vt:lpstr>
      <vt:lpstr>5 Fiscal Year FREE CASH</vt:lpstr>
      <vt:lpstr>FY 18 Capital</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2015 Free Cash</dc:title>
  <dc:creator>Patrice Garvin</dc:creator>
  <cp:lastModifiedBy>Patrice Garvin</cp:lastModifiedBy>
  <cp:revision>111</cp:revision>
  <cp:lastPrinted>2017-03-06T18:05:06Z</cp:lastPrinted>
  <dcterms:created xsi:type="dcterms:W3CDTF">2015-10-21T15:55:10Z</dcterms:created>
  <dcterms:modified xsi:type="dcterms:W3CDTF">2017-03-06T20:06:05Z</dcterms:modified>
</cp:coreProperties>
</file>