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66" r:id="rId4"/>
    <p:sldId id="267" r:id="rId5"/>
    <p:sldId id="264" r:id="rId6"/>
    <p:sldId id="270" r:id="rId7"/>
    <p:sldId id="259" r:id="rId8"/>
    <p:sldId id="268" r:id="rId9"/>
    <p:sldId id="258" r:id="rId10"/>
    <p:sldId id="272" r:id="rId11"/>
    <p:sldId id="265" r:id="rId12"/>
    <p:sldId id="262" r:id="rId13"/>
    <p:sldId id="261" r:id="rId14"/>
    <p:sldId id="271" r:id="rId15"/>
    <p:sldId id="269" r:id="rId16"/>
    <p:sldId id="263" r:id="rId17"/>
    <p:sldId id="274" r:id="rId18"/>
    <p:sldId id="273"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94660"/>
  </p:normalViewPr>
  <p:slideViewPr>
    <p:cSldViewPr>
      <p:cViewPr varScale="1">
        <p:scale>
          <a:sx n="112" d="100"/>
          <a:sy n="112" d="100"/>
        </p:scale>
        <p:origin x="-11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pgarvin\FY18\Local%20Recipts.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cat>
            <c:strRef>
              <c:f>'Gen Stab Yearly Balance'!$A$14:$A$24</c:f>
              <c:strCache>
                <c:ptCount val="11"/>
                <c:pt idx="0">
                  <c:v>FY07</c:v>
                </c:pt>
                <c:pt idx="1">
                  <c:v>FY08</c:v>
                </c:pt>
                <c:pt idx="2">
                  <c:v>FY09</c:v>
                </c:pt>
                <c:pt idx="3">
                  <c:v>FY10</c:v>
                </c:pt>
                <c:pt idx="4">
                  <c:v>FY11</c:v>
                </c:pt>
                <c:pt idx="5">
                  <c:v>FY12</c:v>
                </c:pt>
                <c:pt idx="6">
                  <c:v>FY13</c:v>
                </c:pt>
                <c:pt idx="7">
                  <c:v>FY14 </c:v>
                </c:pt>
                <c:pt idx="8">
                  <c:v>FY15</c:v>
                </c:pt>
                <c:pt idx="9">
                  <c:v>FY16</c:v>
                </c:pt>
                <c:pt idx="10">
                  <c:v>FY17</c:v>
                </c:pt>
              </c:strCache>
            </c:strRef>
          </c:cat>
          <c:val>
            <c:numRef>
              <c:f>'Gen Stab Yearly Balance'!$B$14:$B$24</c:f>
              <c:numCache>
                <c:formatCode>_(* #,##0_);_(* \(#,##0\);_(* "-"_);_(@_)</c:formatCode>
                <c:ptCount val="11"/>
                <c:pt idx="0">
                  <c:v>222546.14</c:v>
                </c:pt>
                <c:pt idx="1">
                  <c:v>208573.83999999997</c:v>
                </c:pt>
                <c:pt idx="2">
                  <c:v>71601.11</c:v>
                </c:pt>
                <c:pt idx="3">
                  <c:v>77704.539999999994</c:v>
                </c:pt>
                <c:pt idx="4">
                  <c:v>42960</c:v>
                </c:pt>
                <c:pt idx="5">
                  <c:v>303439.08</c:v>
                </c:pt>
                <c:pt idx="6">
                  <c:v>293738.32</c:v>
                </c:pt>
                <c:pt idx="7">
                  <c:v>358601.13</c:v>
                </c:pt>
                <c:pt idx="8">
                  <c:v>1049311</c:v>
                </c:pt>
                <c:pt idx="9">
                  <c:v>657641</c:v>
                </c:pt>
                <c:pt idx="10">
                  <c:v>802000</c:v>
                </c:pt>
              </c:numCache>
            </c:numRef>
          </c:val>
        </c:ser>
        <c:dLbls>
          <c:showLegendKey val="0"/>
          <c:showVal val="0"/>
          <c:showCatName val="0"/>
          <c:showSerName val="0"/>
          <c:showPercent val="0"/>
          <c:showBubbleSize val="0"/>
        </c:dLbls>
        <c:gapWidth val="150"/>
        <c:axId val="51899904"/>
        <c:axId val="41166528"/>
      </c:barChart>
      <c:catAx>
        <c:axId val="51899904"/>
        <c:scaling>
          <c:orientation val="minMax"/>
        </c:scaling>
        <c:delete val="0"/>
        <c:axPos val="b"/>
        <c:majorTickMark val="out"/>
        <c:minorTickMark val="none"/>
        <c:tickLblPos val="nextTo"/>
        <c:crossAx val="41166528"/>
        <c:crosses val="autoZero"/>
        <c:auto val="1"/>
        <c:lblAlgn val="ctr"/>
        <c:lblOffset val="100"/>
        <c:noMultiLvlLbl val="0"/>
      </c:catAx>
      <c:valAx>
        <c:axId val="41166528"/>
        <c:scaling>
          <c:orientation val="minMax"/>
        </c:scaling>
        <c:delete val="0"/>
        <c:axPos val="l"/>
        <c:majorGridlines/>
        <c:numFmt formatCode="_(* #,##0_);_(* \(#,##0\);_(* &quot;-&quot;_);_(@_)" sourceLinked="1"/>
        <c:majorTickMark val="out"/>
        <c:minorTickMark val="none"/>
        <c:tickLblPos val="nextTo"/>
        <c:crossAx val="5189990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30"/>
    </c:view3D>
    <c:floor>
      <c:thickness val="0"/>
    </c:floor>
    <c:sideWall>
      <c:thickness val="0"/>
    </c:sideWall>
    <c:backWall>
      <c:thickness val="0"/>
    </c:backWall>
    <c:plotArea>
      <c:layout/>
      <c:pie3DChart>
        <c:varyColors val="1"/>
        <c:ser>
          <c:idx val="0"/>
          <c:order val="0"/>
          <c:cat>
            <c:strRef>
              <c:f>Sheet2!$A$3:$A$6</c:f>
              <c:strCache>
                <c:ptCount val="4"/>
                <c:pt idx="0">
                  <c:v>PROPERTY TAX REVENUE</c:v>
                </c:pt>
                <c:pt idx="1">
                  <c:v>CHERRY SHEET -  STATE AID</c:v>
                </c:pt>
                <c:pt idx="2">
                  <c:v>LOCAL RECEIPTS</c:v>
                </c:pt>
                <c:pt idx="3">
                  <c:v>AVAILABLE FUNDS</c:v>
                </c:pt>
              </c:strCache>
            </c:strRef>
          </c:cat>
          <c:val>
            <c:numRef>
              <c:f>Sheet2!$B$3:$B$6</c:f>
              <c:numCache>
                <c:formatCode>0.00%</c:formatCode>
                <c:ptCount val="4"/>
                <c:pt idx="0">
                  <c:v>0.79</c:v>
                </c:pt>
                <c:pt idx="1">
                  <c:v>0.1074</c:v>
                </c:pt>
                <c:pt idx="2">
                  <c:v>8.8999999999999996E-2</c:v>
                </c:pt>
                <c:pt idx="3">
                  <c:v>1.04E-2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337" cy="464503"/>
          </a:xfrm>
          <a:prstGeom prst="rect">
            <a:avLst/>
          </a:prstGeom>
        </p:spPr>
        <p:txBody>
          <a:bodyPr vert="horz" lIns="90255" tIns="45128" rIns="90255" bIns="45128" rtlCol="0"/>
          <a:lstStyle>
            <a:lvl1pPr algn="l">
              <a:defRPr sz="1200"/>
            </a:lvl1pPr>
          </a:lstStyle>
          <a:p>
            <a:endParaRPr lang="en-US"/>
          </a:p>
        </p:txBody>
      </p:sp>
      <p:sp>
        <p:nvSpPr>
          <p:cNvPr id="3" name="Date Placeholder 2"/>
          <p:cNvSpPr>
            <a:spLocks noGrp="1"/>
          </p:cNvSpPr>
          <p:nvPr>
            <p:ph type="dt" sz="quarter" idx="1"/>
          </p:nvPr>
        </p:nvSpPr>
        <p:spPr>
          <a:xfrm>
            <a:off x="3885120" y="0"/>
            <a:ext cx="2971336" cy="464503"/>
          </a:xfrm>
          <a:prstGeom prst="rect">
            <a:avLst/>
          </a:prstGeom>
        </p:spPr>
        <p:txBody>
          <a:bodyPr vert="horz" lIns="90255" tIns="45128" rIns="90255" bIns="45128" rtlCol="0"/>
          <a:lstStyle>
            <a:lvl1pPr algn="r">
              <a:defRPr sz="1200"/>
            </a:lvl1pPr>
          </a:lstStyle>
          <a:p>
            <a:fld id="{D7A3033E-CBCA-4ED1-B3CA-6ECF28B409D6}" type="datetimeFigureOut">
              <a:rPr lang="en-US" smtClean="0"/>
              <a:t>3/6/2017</a:t>
            </a:fld>
            <a:endParaRPr lang="en-US"/>
          </a:p>
        </p:txBody>
      </p:sp>
      <p:sp>
        <p:nvSpPr>
          <p:cNvPr id="4" name="Footer Placeholder 3"/>
          <p:cNvSpPr>
            <a:spLocks noGrp="1"/>
          </p:cNvSpPr>
          <p:nvPr>
            <p:ph type="ftr" sz="quarter" idx="2"/>
          </p:nvPr>
        </p:nvSpPr>
        <p:spPr>
          <a:xfrm>
            <a:off x="0" y="8830313"/>
            <a:ext cx="2971337" cy="464503"/>
          </a:xfrm>
          <a:prstGeom prst="rect">
            <a:avLst/>
          </a:prstGeom>
        </p:spPr>
        <p:txBody>
          <a:bodyPr vert="horz" lIns="90255" tIns="45128" rIns="90255" bIns="45128" rtlCol="0" anchor="b"/>
          <a:lstStyle>
            <a:lvl1pPr algn="l">
              <a:defRPr sz="1200"/>
            </a:lvl1pPr>
          </a:lstStyle>
          <a:p>
            <a:endParaRPr lang="en-US"/>
          </a:p>
        </p:txBody>
      </p:sp>
      <p:sp>
        <p:nvSpPr>
          <p:cNvPr id="5" name="Slide Number Placeholder 4"/>
          <p:cNvSpPr>
            <a:spLocks noGrp="1"/>
          </p:cNvSpPr>
          <p:nvPr>
            <p:ph type="sldNum" sz="quarter" idx="3"/>
          </p:nvPr>
        </p:nvSpPr>
        <p:spPr>
          <a:xfrm>
            <a:off x="3885120" y="8830313"/>
            <a:ext cx="2971336" cy="464503"/>
          </a:xfrm>
          <a:prstGeom prst="rect">
            <a:avLst/>
          </a:prstGeom>
        </p:spPr>
        <p:txBody>
          <a:bodyPr vert="horz" lIns="90255" tIns="45128" rIns="90255" bIns="45128" rtlCol="0" anchor="b"/>
          <a:lstStyle>
            <a:lvl1pPr algn="r">
              <a:defRPr sz="1200"/>
            </a:lvl1pPr>
          </a:lstStyle>
          <a:p>
            <a:fld id="{B2443FEE-EE51-4E02-AE5D-9EA4834299E2}" type="slidenum">
              <a:rPr lang="en-US" smtClean="0"/>
              <a:t>‹#›</a:t>
            </a:fld>
            <a:endParaRPr lang="en-US"/>
          </a:p>
        </p:txBody>
      </p:sp>
    </p:spTree>
    <p:extLst>
      <p:ext uri="{BB962C8B-B14F-4D97-AF65-F5344CB8AC3E}">
        <p14:creationId xmlns:p14="http://schemas.microsoft.com/office/powerpoint/2010/main" val="485780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84" tIns="46144" rIns="92284" bIns="46144"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284" tIns="46144" rIns="92284" bIns="46144" rtlCol="0"/>
          <a:lstStyle>
            <a:lvl1pPr algn="r">
              <a:defRPr sz="1200"/>
            </a:lvl1pPr>
          </a:lstStyle>
          <a:p>
            <a:fld id="{4C97F9C9-ED15-42FE-A1BA-9E8063F2449C}" type="datetimeFigureOut">
              <a:rPr lang="en-US" smtClean="0"/>
              <a:t>3/6/2017</a:t>
            </a:fld>
            <a:endParaRPr 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284" tIns="46144" rIns="92284" bIns="46144" rtlCol="0" anchor="ctr"/>
          <a:lstStyle/>
          <a:p>
            <a:endParaRPr lang="en-US" dirty="0"/>
          </a:p>
        </p:txBody>
      </p:sp>
      <p:sp>
        <p:nvSpPr>
          <p:cNvPr id="5" name="Notes Placeholder 4"/>
          <p:cNvSpPr>
            <a:spLocks noGrp="1"/>
          </p:cNvSpPr>
          <p:nvPr>
            <p:ph type="body" sz="quarter" idx="3"/>
          </p:nvPr>
        </p:nvSpPr>
        <p:spPr>
          <a:xfrm>
            <a:off x="685800" y="4415792"/>
            <a:ext cx="5486400" cy="4183380"/>
          </a:xfrm>
          <a:prstGeom prst="rect">
            <a:avLst/>
          </a:prstGeom>
        </p:spPr>
        <p:txBody>
          <a:bodyPr vert="horz" lIns="92284" tIns="46144" rIns="92284" bIns="461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4820"/>
          </a:xfrm>
          <a:prstGeom prst="rect">
            <a:avLst/>
          </a:prstGeom>
        </p:spPr>
        <p:txBody>
          <a:bodyPr vert="horz" lIns="92284" tIns="46144" rIns="92284" bIns="461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4820"/>
          </a:xfrm>
          <a:prstGeom prst="rect">
            <a:avLst/>
          </a:prstGeom>
        </p:spPr>
        <p:txBody>
          <a:bodyPr vert="horz" lIns="92284" tIns="46144" rIns="92284" bIns="46144" rtlCol="0" anchor="b"/>
          <a:lstStyle>
            <a:lvl1pPr algn="r">
              <a:defRPr sz="1200"/>
            </a:lvl1pPr>
          </a:lstStyle>
          <a:p>
            <a:fld id="{95ABE2EE-509F-4F4F-B38D-1731950C327D}" type="slidenum">
              <a:rPr lang="en-US" smtClean="0"/>
              <a:t>‹#›</a:t>
            </a:fld>
            <a:endParaRPr lang="en-US" dirty="0"/>
          </a:p>
        </p:txBody>
      </p:sp>
    </p:spTree>
    <p:extLst>
      <p:ext uri="{BB962C8B-B14F-4D97-AF65-F5344CB8AC3E}">
        <p14:creationId xmlns:p14="http://schemas.microsoft.com/office/powerpoint/2010/main" val="24990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3/6/2017</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3/6/2017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3/6/2017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3/6/2017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3/6/2017</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3/6/2017</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3/6/2017</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3/6/2017</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3/6/2017</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3/6/2017</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3/6/2017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Microsoft_Excel_97-2003_Worksheet1.xls"/></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Microsoft_Excel_97-2003_Worksheet2.xls"/></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Microsoft_Excel_97-2003_Worksheet3.xls"/></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4267200"/>
          </a:xfrm>
        </p:spPr>
        <p:txBody>
          <a:bodyPr/>
          <a:lstStyle/>
          <a:p>
            <a:r>
              <a:rPr lang="en-US" dirty="0" smtClean="0"/>
              <a:t/>
            </a:r>
            <a:br>
              <a:rPr lang="en-US" dirty="0" smtClean="0"/>
            </a:br>
            <a:r>
              <a:rPr lang="en-US" dirty="0" smtClean="0"/>
              <a:t>FY2018</a:t>
            </a:r>
            <a:endParaRPr lang="en-US" dirty="0"/>
          </a:p>
        </p:txBody>
      </p:sp>
      <p:sp>
        <p:nvSpPr>
          <p:cNvPr id="3" name="Subtitle 2"/>
          <p:cNvSpPr>
            <a:spLocks noGrp="1"/>
          </p:cNvSpPr>
          <p:nvPr>
            <p:ph type="subTitle" idx="1"/>
          </p:nvPr>
        </p:nvSpPr>
        <p:spPr/>
        <p:txBody>
          <a:bodyPr/>
          <a:lstStyle/>
          <a:p>
            <a:r>
              <a:rPr lang="en-US" dirty="0" smtClean="0"/>
              <a:t>Town’s Operating Budget</a:t>
            </a:r>
            <a:endParaRPr lang="en-US" dirty="0"/>
          </a:p>
        </p:txBody>
      </p:sp>
      <p:sp>
        <p:nvSpPr>
          <p:cNvPr id="4" name="Date Placeholder 3"/>
          <p:cNvSpPr>
            <a:spLocks noGrp="1"/>
          </p:cNvSpPr>
          <p:nvPr>
            <p:ph type="dt" sz="half" idx="10"/>
          </p:nvPr>
        </p:nvSpPr>
        <p:spPr/>
        <p:txBody>
          <a:bodyPr/>
          <a:lstStyle/>
          <a:p>
            <a:fld id="{216C5678-EE20-4FA5-88E2-6E0BD67A2E26}" type="datetime1">
              <a:rPr lang="en-US" smtClean="0"/>
              <a:t>3/6/2017</a:t>
            </a:fld>
            <a:endParaRPr lang="en-US" dirty="0"/>
          </a:p>
        </p:txBody>
      </p:sp>
      <p:sp>
        <p:nvSpPr>
          <p:cNvPr id="5" name="Slide Number Placeholder 4"/>
          <p:cNvSpPr>
            <a:spLocks noGrp="1"/>
          </p:cNvSpPr>
          <p:nvPr>
            <p:ph type="sldNum" sz="quarter" idx="11"/>
          </p:nvPr>
        </p:nvSpPr>
        <p:spPr/>
        <p:txBody>
          <a:bodyPr/>
          <a:lstStyle/>
          <a:p>
            <a:fld id="{BA9B540C-44DA-4F69-89C9-7C84606640D3}" type="slidenum">
              <a:rPr lang="en-US" smtClean="0"/>
              <a:pPr/>
              <a:t>1</a:t>
            </a:fld>
            <a:endParaRPr lang="en-US" dirty="0"/>
          </a:p>
        </p:txBody>
      </p:sp>
      <p:pic>
        <p:nvPicPr>
          <p:cNvPr id="4098" name="Picture 2" descr="http://tse1.mm.bing.net/th?&amp;id=OIP.M8edeffd99c325eb48e87ca54361b29b8H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800100"/>
            <a:ext cx="25622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FY 18 Regional School Increase</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8157646"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4568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FY 18 Expense %</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11</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49362"/>
            <a:ext cx="6941908" cy="4846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50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a:latin typeface="Arial" panose="020B0604020202020204" pitchFamily="34" charset="0"/>
                <a:cs typeface="Arial" panose="020B0604020202020204" pitchFamily="34" charset="0"/>
              </a:rPr>
              <a:t>5 Fiscal Year Revenue Comparison</a:t>
            </a: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12</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380911065"/>
              </p:ext>
            </p:extLst>
          </p:nvPr>
        </p:nvGraphicFramePr>
        <p:xfrm>
          <a:off x="381000" y="1905000"/>
          <a:ext cx="8443913" cy="2686699"/>
        </p:xfrm>
        <a:graphic>
          <a:graphicData uri="http://schemas.openxmlformats.org/presentationml/2006/ole">
            <mc:AlternateContent xmlns:mc="http://schemas.openxmlformats.org/markup-compatibility/2006">
              <mc:Choice xmlns:v="urn:schemas-microsoft-com:vml" Requires="v">
                <p:oleObj spid="_x0000_s2075" name="Worksheet" r:id="rId4" imgW="9115473" imgH="1533435" progId="Excel.Sheet.8">
                  <p:embed/>
                </p:oleObj>
              </mc:Choice>
              <mc:Fallback>
                <p:oleObj name="Worksheet" r:id="rId4" imgW="9115473" imgH="1533435" progId="Excel.Sheet.8">
                  <p:embed/>
                  <p:pic>
                    <p:nvPicPr>
                      <p:cNvPr id="0" name=""/>
                      <p:cNvPicPr/>
                      <p:nvPr/>
                    </p:nvPicPr>
                    <p:blipFill>
                      <a:blip r:embed="rId5"/>
                      <a:stretch>
                        <a:fillRect/>
                      </a:stretch>
                    </p:blipFill>
                    <p:spPr>
                      <a:xfrm>
                        <a:off x="381000" y="1905000"/>
                        <a:ext cx="8443913" cy="2686699"/>
                      </a:xfrm>
                      <a:prstGeom prst="rect">
                        <a:avLst/>
                      </a:prstGeom>
                    </p:spPr>
                  </p:pic>
                </p:oleObj>
              </mc:Fallback>
            </mc:AlternateContent>
          </a:graphicData>
        </a:graphic>
      </p:graphicFrame>
    </p:spTree>
    <p:extLst>
      <p:ext uri="{BB962C8B-B14F-4D97-AF65-F5344CB8AC3E}">
        <p14:creationId xmlns:p14="http://schemas.microsoft.com/office/powerpoint/2010/main" val="1293263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a:latin typeface="Arial" panose="020B0604020202020204" pitchFamily="34" charset="0"/>
                <a:cs typeface="Arial" panose="020B0604020202020204" pitchFamily="34" charset="0"/>
              </a:rPr>
              <a:t>5 Fiscal Year Local </a:t>
            </a:r>
            <a:r>
              <a:rPr lang="en-US" sz="4000" u="sng" dirty="0" smtClean="0">
                <a:latin typeface="Arial" panose="020B0604020202020204" pitchFamily="34" charset="0"/>
                <a:cs typeface="Arial" panose="020B0604020202020204" pitchFamily="34" charset="0"/>
              </a:rPr>
              <a:t>Receipts</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74558293"/>
              </p:ext>
            </p:extLst>
          </p:nvPr>
        </p:nvGraphicFramePr>
        <p:xfrm>
          <a:off x="2209799" y="1110723"/>
          <a:ext cx="5715000" cy="413277"/>
        </p:xfrm>
        <a:graphic>
          <a:graphicData uri="http://schemas.openxmlformats.org/drawingml/2006/table">
            <a:tbl>
              <a:tblPr>
                <a:tableStyleId>{5C22544A-7EE6-4342-B048-85BDC9FD1C3A}</a:tableStyleId>
              </a:tblPr>
              <a:tblGrid>
                <a:gridCol w="1018418"/>
                <a:gridCol w="1077742"/>
                <a:gridCol w="949204"/>
                <a:gridCol w="1334818"/>
                <a:gridCol w="1334818"/>
              </a:tblGrid>
              <a:tr h="179686">
                <a:tc>
                  <a:txBody>
                    <a:bodyPr/>
                    <a:lstStyle/>
                    <a:p>
                      <a:pPr algn="ctr" fontAlgn="b"/>
                      <a:r>
                        <a:rPr lang="en-US" sz="1000" b="1" u="none" strike="noStrike" dirty="0">
                          <a:effectLst/>
                        </a:rPr>
                        <a:t> ACTUAL </a:t>
                      </a:r>
                      <a:endParaRPr lang="en-US" sz="1000" b="1" i="0" u="none" strike="noStrike" dirty="0">
                        <a:solidFill>
                          <a:srgbClr val="000000"/>
                        </a:solidFill>
                        <a:effectLst/>
                        <a:latin typeface="Arial"/>
                      </a:endParaRPr>
                    </a:p>
                  </a:txBody>
                  <a:tcPr marL="8984" marR="8984" marT="8984" marB="0" anchor="b"/>
                </a:tc>
                <a:tc>
                  <a:txBody>
                    <a:bodyPr/>
                    <a:lstStyle/>
                    <a:p>
                      <a:pPr algn="ctr" fontAlgn="b"/>
                      <a:r>
                        <a:rPr lang="en-US" sz="1000" b="1" u="none" strike="noStrike" dirty="0">
                          <a:effectLst/>
                        </a:rPr>
                        <a:t> ACTUAL </a:t>
                      </a:r>
                      <a:endParaRPr lang="en-US" sz="1000" b="1" i="0" u="none" strike="noStrike" dirty="0">
                        <a:solidFill>
                          <a:srgbClr val="000000"/>
                        </a:solidFill>
                        <a:effectLst/>
                        <a:latin typeface="Arial"/>
                      </a:endParaRPr>
                    </a:p>
                  </a:txBody>
                  <a:tcPr marL="8984" marR="8984" marT="8984" marB="0" anchor="b"/>
                </a:tc>
                <a:tc>
                  <a:txBody>
                    <a:bodyPr/>
                    <a:lstStyle/>
                    <a:p>
                      <a:pPr algn="ctr" fontAlgn="b"/>
                      <a:r>
                        <a:rPr lang="en-US" sz="1000" b="1" u="none" strike="noStrike" dirty="0">
                          <a:effectLst/>
                        </a:rPr>
                        <a:t> ACTUAL </a:t>
                      </a:r>
                      <a:endParaRPr lang="en-US" sz="1000" b="1" i="0" u="none" strike="noStrike" dirty="0">
                        <a:solidFill>
                          <a:srgbClr val="000000"/>
                        </a:solidFill>
                        <a:effectLst/>
                        <a:latin typeface="Arial"/>
                      </a:endParaRPr>
                    </a:p>
                  </a:txBody>
                  <a:tcPr marL="8984" marR="8984" marT="8984" marB="0" anchor="b"/>
                </a:tc>
                <a:tc>
                  <a:txBody>
                    <a:bodyPr/>
                    <a:lstStyle/>
                    <a:p>
                      <a:pPr algn="ctr" fontAlgn="b"/>
                      <a:r>
                        <a:rPr lang="en-US" sz="1000" b="1" u="none" strike="noStrike" dirty="0">
                          <a:effectLst/>
                        </a:rPr>
                        <a:t> BUDGETED </a:t>
                      </a:r>
                      <a:endParaRPr lang="en-US" sz="1000" b="1" i="0" u="none" strike="noStrike" dirty="0">
                        <a:solidFill>
                          <a:srgbClr val="000000"/>
                        </a:solidFill>
                        <a:effectLst/>
                        <a:latin typeface="Arial"/>
                      </a:endParaRPr>
                    </a:p>
                  </a:txBody>
                  <a:tcPr marL="8984" marR="8984" marT="8984" marB="0" anchor="b"/>
                </a:tc>
                <a:tc>
                  <a:txBody>
                    <a:bodyPr/>
                    <a:lstStyle/>
                    <a:p>
                      <a:pPr algn="ctr" fontAlgn="b"/>
                      <a:r>
                        <a:rPr lang="en-US" sz="1000" b="1" u="none" strike="noStrike" dirty="0">
                          <a:effectLst/>
                        </a:rPr>
                        <a:t> ESTIMATED </a:t>
                      </a:r>
                      <a:endParaRPr lang="en-US" sz="1000" b="1" i="0" u="none" strike="noStrike" dirty="0">
                        <a:solidFill>
                          <a:srgbClr val="000000"/>
                        </a:solidFill>
                        <a:effectLst/>
                        <a:latin typeface="Arial"/>
                      </a:endParaRPr>
                    </a:p>
                  </a:txBody>
                  <a:tcPr marL="8984" marR="8984" marT="8984" marB="0" anchor="b"/>
                </a:tc>
              </a:tr>
              <a:tr h="233591">
                <a:tc>
                  <a:txBody>
                    <a:bodyPr/>
                    <a:lstStyle/>
                    <a:p>
                      <a:pPr algn="ctr" fontAlgn="b"/>
                      <a:r>
                        <a:rPr lang="en-US" sz="1000" b="1" u="sng" strike="noStrike">
                          <a:effectLst/>
                        </a:rPr>
                        <a:t> FY 2014 </a:t>
                      </a:r>
                      <a:endParaRPr lang="en-US" sz="1000" b="1" i="0" u="sng" strike="noStrike">
                        <a:solidFill>
                          <a:srgbClr val="000000"/>
                        </a:solidFill>
                        <a:effectLst/>
                        <a:latin typeface="Arial"/>
                      </a:endParaRPr>
                    </a:p>
                  </a:txBody>
                  <a:tcPr marL="8984" marR="8984" marT="8984" marB="0" anchor="b"/>
                </a:tc>
                <a:tc>
                  <a:txBody>
                    <a:bodyPr/>
                    <a:lstStyle/>
                    <a:p>
                      <a:pPr algn="ctr" fontAlgn="b"/>
                      <a:r>
                        <a:rPr lang="en-US" sz="1000" b="1" u="sng" strike="noStrike">
                          <a:effectLst/>
                        </a:rPr>
                        <a:t> FY 2015 </a:t>
                      </a:r>
                      <a:endParaRPr lang="en-US" sz="1000" b="1" i="0" u="sng" strike="noStrike">
                        <a:solidFill>
                          <a:srgbClr val="000000"/>
                        </a:solidFill>
                        <a:effectLst/>
                        <a:latin typeface="Arial"/>
                      </a:endParaRPr>
                    </a:p>
                  </a:txBody>
                  <a:tcPr marL="8984" marR="8984" marT="8984" marB="0" anchor="b"/>
                </a:tc>
                <a:tc>
                  <a:txBody>
                    <a:bodyPr/>
                    <a:lstStyle/>
                    <a:p>
                      <a:pPr algn="ctr" fontAlgn="b"/>
                      <a:r>
                        <a:rPr lang="en-US" sz="1000" b="1" u="sng" strike="noStrike">
                          <a:effectLst/>
                        </a:rPr>
                        <a:t> FY 2016 </a:t>
                      </a:r>
                      <a:endParaRPr lang="en-US" sz="1000" b="1" i="0" u="sng" strike="noStrike">
                        <a:solidFill>
                          <a:srgbClr val="000000"/>
                        </a:solidFill>
                        <a:effectLst/>
                        <a:latin typeface="Arial"/>
                      </a:endParaRPr>
                    </a:p>
                  </a:txBody>
                  <a:tcPr marL="8984" marR="8984" marT="8984" marB="0" anchor="b"/>
                </a:tc>
                <a:tc>
                  <a:txBody>
                    <a:bodyPr/>
                    <a:lstStyle/>
                    <a:p>
                      <a:pPr algn="ctr" fontAlgn="b"/>
                      <a:r>
                        <a:rPr lang="en-US" sz="1000" b="1" u="sng" strike="noStrike">
                          <a:effectLst/>
                        </a:rPr>
                        <a:t> FY 2017 </a:t>
                      </a:r>
                      <a:endParaRPr lang="en-US" sz="1000" b="1" i="0" u="sng" strike="noStrike">
                        <a:solidFill>
                          <a:srgbClr val="000000"/>
                        </a:solidFill>
                        <a:effectLst/>
                        <a:latin typeface="Arial"/>
                      </a:endParaRPr>
                    </a:p>
                  </a:txBody>
                  <a:tcPr marL="8984" marR="8984" marT="8984" marB="0" anchor="b"/>
                </a:tc>
                <a:tc>
                  <a:txBody>
                    <a:bodyPr/>
                    <a:lstStyle/>
                    <a:p>
                      <a:pPr algn="ctr" fontAlgn="b"/>
                      <a:r>
                        <a:rPr lang="en-US" sz="1000" b="1" u="sng" strike="noStrike" dirty="0">
                          <a:effectLst/>
                        </a:rPr>
                        <a:t> FY 2018 </a:t>
                      </a:r>
                      <a:endParaRPr lang="en-US" sz="1000" b="1" i="0" u="sng" strike="noStrike" dirty="0">
                        <a:solidFill>
                          <a:srgbClr val="000000"/>
                        </a:solidFill>
                        <a:effectLst/>
                        <a:latin typeface="Arial"/>
                      </a:endParaRPr>
                    </a:p>
                  </a:txBody>
                  <a:tcPr marL="8984" marR="8984" marT="8984" marB="0" anchor="b"/>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128058895"/>
              </p:ext>
            </p:extLst>
          </p:nvPr>
        </p:nvGraphicFramePr>
        <p:xfrm>
          <a:off x="304800" y="1524000"/>
          <a:ext cx="7620000" cy="4724400"/>
        </p:xfrm>
        <a:graphic>
          <a:graphicData uri="http://schemas.openxmlformats.org/presentationml/2006/ole">
            <mc:AlternateContent xmlns:mc="http://schemas.openxmlformats.org/markup-compatibility/2006">
              <mc:Choice xmlns:v="urn:schemas-microsoft-com:vml" Requires="v">
                <p:oleObj spid="_x0000_s1053" name="Worksheet" r:id="rId4" imgW="9820317" imgH="3257434" progId="Excel.Sheet.8">
                  <p:embed/>
                </p:oleObj>
              </mc:Choice>
              <mc:Fallback>
                <p:oleObj name="Worksheet" r:id="rId4" imgW="9820317" imgH="3257434" progId="Excel.Sheet.8">
                  <p:embed/>
                  <p:pic>
                    <p:nvPicPr>
                      <p:cNvPr id="0" name=""/>
                      <p:cNvPicPr/>
                      <p:nvPr/>
                    </p:nvPicPr>
                    <p:blipFill>
                      <a:blip r:embed="rId5"/>
                      <a:stretch>
                        <a:fillRect/>
                      </a:stretch>
                    </p:blipFill>
                    <p:spPr>
                      <a:xfrm>
                        <a:off x="304800" y="1524000"/>
                        <a:ext cx="7620000" cy="4724400"/>
                      </a:xfrm>
                      <a:prstGeom prst="rect">
                        <a:avLst/>
                      </a:prstGeom>
                    </p:spPr>
                  </p:pic>
                </p:oleObj>
              </mc:Fallback>
            </mc:AlternateContent>
          </a:graphicData>
        </a:graphic>
      </p:graphicFrame>
    </p:spTree>
    <p:extLst>
      <p:ext uri="{BB962C8B-B14F-4D97-AF65-F5344CB8AC3E}">
        <p14:creationId xmlns:p14="http://schemas.microsoft.com/office/powerpoint/2010/main" val="728813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220200" cy="1066800"/>
          </a:xfrm>
        </p:spPr>
        <p:txBody>
          <a:bodyPr/>
          <a:lstStyle/>
          <a:p>
            <a:r>
              <a:rPr lang="en-US" sz="4000" u="sng" dirty="0" smtClean="0">
                <a:latin typeface="Arial" panose="020B0604020202020204" pitchFamily="34" charset="0"/>
                <a:cs typeface="Arial" panose="020B0604020202020204" pitchFamily="34" charset="0"/>
              </a:rPr>
              <a:t>FY 18 Revenue Summary</a:t>
            </a:r>
            <a:endParaRPr lang="en-US" sz="4000" u="sng" dirty="0">
              <a:latin typeface="Arial" panose="020B0604020202020204" pitchFamily="34" charset="0"/>
              <a:cs typeface="Arial" panose="020B0604020202020204" pitchFamily="34"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437110731"/>
              </p:ext>
            </p:extLst>
          </p:nvPr>
        </p:nvGraphicFramePr>
        <p:xfrm>
          <a:off x="311548" y="847724"/>
          <a:ext cx="8527652" cy="5476875"/>
        </p:xfrm>
        <a:graphic>
          <a:graphicData uri="http://schemas.openxmlformats.org/presentationml/2006/ole">
            <mc:AlternateContent xmlns:mc="http://schemas.openxmlformats.org/markup-compatibility/2006">
              <mc:Choice xmlns:v="urn:schemas-microsoft-com:vml" Requires="v">
                <p:oleObj spid="_x0000_s4103" name="Worksheet" r:id="rId4" imgW="7867695" imgH="5162537" progId="Excel.Sheet.8">
                  <p:embed/>
                </p:oleObj>
              </mc:Choice>
              <mc:Fallback>
                <p:oleObj name="Worksheet" r:id="rId4" imgW="7867695" imgH="5162537" progId="Excel.Sheet.8">
                  <p:embed/>
                  <p:pic>
                    <p:nvPicPr>
                      <p:cNvPr id="0" name=""/>
                      <p:cNvPicPr/>
                      <p:nvPr/>
                    </p:nvPicPr>
                    <p:blipFill>
                      <a:blip r:embed="rId5"/>
                      <a:stretch>
                        <a:fillRect/>
                      </a:stretch>
                    </p:blipFill>
                    <p:spPr>
                      <a:xfrm>
                        <a:off x="311548" y="847724"/>
                        <a:ext cx="8527652" cy="5476875"/>
                      </a:xfrm>
                      <a:prstGeom prst="rect">
                        <a:avLst/>
                      </a:prstGeom>
                    </p:spPr>
                  </p:pic>
                </p:oleObj>
              </mc:Fallback>
            </mc:AlternateContent>
          </a:graphicData>
        </a:graphic>
      </p:graphicFrame>
    </p:spTree>
    <p:extLst>
      <p:ext uri="{BB962C8B-B14F-4D97-AF65-F5344CB8AC3E}">
        <p14:creationId xmlns:p14="http://schemas.microsoft.com/office/powerpoint/2010/main" val="684652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FY 18 REVENUE %</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15</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596548110"/>
              </p:ext>
            </p:extLst>
          </p:nvPr>
        </p:nvGraphicFramePr>
        <p:xfrm>
          <a:off x="914400" y="1066800"/>
          <a:ext cx="7696199"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3164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a:latin typeface="Arial" panose="020B0604020202020204" pitchFamily="34" charset="0"/>
                <a:cs typeface="Arial" panose="020B0604020202020204" pitchFamily="34" charset="0"/>
              </a:rPr>
              <a:t>5 Fiscal Year </a:t>
            </a:r>
            <a:r>
              <a:rPr lang="en-US" sz="4000" u="sng" dirty="0" smtClean="0">
                <a:latin typeface="Arial" panose="020B0604020202020204" pitchFamily="34" charset="0"/>
                <a:cs typeface="Arial" panose="020B0604020202020204" pitchFamily="34" charset="0"/>
              </a:rPr>
              <a:t>FREE CASH</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16</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990600"/>
            <a:ext cx="5943600" cy="5842124"/>
          </a:xfrm>
          <a:prstGeom prst="rect">
            <a:avLst/>
          </a:prstGeom>
        </p:spPr>
      </p:pic>
      <p:sp>
        <p:nvSpPr>
          <p:cNvPr id="12" name="TextBox 11"/>
          <p:cNvSpPr txBox="1"/>
          <p:nvPr/>
        </p:nvSpPr>
        <p:spPr>
          <a:xfrm>
            <a:off x="2743200" y="1676400"/>
            <a:ext cx="4876800" cy="2477601"/>
          </a:xfrm>
          <a:prstGeom prst="rect">
            <a:avLst/>
          </a:prstGeom>
          <a:noFill/>
        </p:spPr>
        <p:txBody>
          <a:bodyPr wrap="square" rtlCol="0">
            <a:spAutoFit/>
          </a:bodyPr>
          <a:lstStyle/>
          <a:p>
            <a:r>
              <a:rPr lang="en-US" dirty="0" smtClean="0"/>
              <a:t>	</a:t>
            </a:r>
            <a:r>
              <a:rPr lang="en-US" b="1" dirty="0" smtClean="0"/>
              <a:t>     </a:t>
            </a:r>
            <a:r>
              <a:rPr lang="en-US" b="1" dirty="0" smtClean="0"/>
              <a:t>1.1M</a:t>
            </a:r>
            <a:r>
              <a:rPr lang="en-US" b="1" dirty="0" smtClean="0"/>
              <a:t>	</a:t>
            </a:r>
          </a:p>
          <a:p>
            <a:r>
              <a:rPr lang="en-US" b="1" dirty="0"/>
              <a:t>	</a:t>
            </a:r>
            <a:r>
              <a:rPr lang="en-US" b="1" dirty="0" smtClean="0"/>
              <a:t>	      </a:t>
            </a:r>
          </a:p>
          <a:p>
            <a:endParaRPr lang="en-US" b="1" dirty="0"/>
          </a:p>
          <a:p>
            <a:r>
              <a:rPr lang="en-US" b="1" dirty="0" smtClean="0"/>
              <a:t>		        $</a:t>
            </a:r>
            <a:r>
              <a:rPr lang="en-US" b="1" dirty="0"/>
              <a:t>808k  </a:t>
            </a:r>
            <a:r>
              <a:rPr lang="en-US" b="1" dirty="0" smtClean="0"/>
              <a:t>   $</a:t>
            </a:r>
            <a:r>
              <a:rPr lang="en-US" b="1" dirty="0"/>
              <a:t>789k</a:t>
            </a:r>
          </a:p>
          <a:p>
            <a:endParaRPr lang="en-US" b="1" dirty="0" smtClean="0"/>
          </a:p>
          <a:p>
            <a:endParaRPr lang="en-US" b="1" dirty="0"/>
          </a:p>
          <a:p>
            <a:r>
              <a:rPr lang="en-US" b="1" dirty="0" smtClean="0"/>
              <a:t>$</a:t>
            </a:r>
            <a:r>
              <a:rPr lang="en-US" b="1" dirty="0" smtClean="0"/>
              <a:t>571k</a:t>
            </a:r>
            <a:endParaRPr lang="en-US" b="1" dirty="0"/>
          </a:p>
          <a:p>
            <a:endParaRPr lang="en-US" sz="1100" b="1" dirty="0" smtClean="0"/>
          </a:p>
          <a:p>
            <a:r>
              <a:rPr lang="en-US" b="1" dirty="0"/>
              <a:t> </a:t>
            </a:r>
            <a:r>
              <a:rPr lang="en-US" b="1" dirty="0" smtClean="0"/>
              <a:t>             $403k</a:t>
            </a:r>
            <a:endParaRPr lang="en-US" b="1" dirty="0"/>
          </a:p>
        </p:txBody>
      </p:sp>
    </p:spTree>
    <p:extLst>
      <p:ext uri="{BB962C8B-B14F-4D97-AF65-F5344CB8AC3E}">
        <p14:creationId xmlns:p14="http://schemas.microsoft.com/office/powerpoint/2010/main" val="602005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FY 18 Capital</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17</a:t>
            </a:fld>
            <a:endParaRPr lang="en-US" dirty="0"/>
          </a:p>
        </p:txBody>
      </p:sp>
      <p:sp>
        <p:nvSpPr>
          <p:cNvPr id="7" name="Content Placeholder 2"/>
          <p:cNvSpPr>
            <a:spLocks noGrp="1"/>
          </p:cNvSpPr>
          <p:nvPr>
            <p:ph idx="1"/>
          </p:nvPr>
        </p:nvSpPr>
        <p:spPr>
          <a:xfrm>
            <a:off x="457200" y="1905000"/>
            <a:ext cx="8229600" cy="4221163"/>
          </a:xfrm>
        </p:spPr>
        <p:txBody>
          <a:bodyPr>
            <a:normAutofit/>
          </a:bodyPr>
          <a:lstStyle/>
          <a:p>
            <a:pPr marL="0" indent="0" algn="just">
              <a:buNone/>
            </a:pPr>
            <a:r>
              <a:rPr lang="en-US" sz="44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The FY 2018 Capital Budget total:</a:t>
            </a:r>
          </a:p>
          <a:p>
            <a:pPr marL="0" indent="0" algn="just">
              <a:buNone/>
            </a:pPr>
            <a:r>
              <a:rPr lang="en-US" sz="44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$493,761</a:t>
            </a:r>
            <a:endParaRPr lang="en-US" sz="4400" dirty="0">
              <a:solidFill>
                <a:schemeClr val="tx1"/>
              </a:solidFill>
              <a:latin typeface="Times New Roman" panose="02020603050405020304" pitchFamily="18" charset="0"/>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1979797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Conclusion</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18</a:t>
            </a:fld>
            <a:endParaRPr lang="en-US" dirty="0"/>
          </a:p>
        </p:txBody>
      </p:sp>
      <p:sp>
        <p:nvSpPr>
          <p:cNvPr id="7" name="TextBox 6"/>
          <p:cNvSpPr txBox="1"/>
          <p:nvPr/>
        </p:nvSpPr>
        <p:spPr>
          <a:xfrm>
            <a:off x="762000" y="1371600"/>
            <a:ext cx="7696200" cy="5447645"/>
          </a:xfrm>
          <a:prstGeom prst="rect">
            <a:avLst/>
          </a:prstGeom>
          <a:noFill/>
        </p:spPr>
        <p:txBody>
          <a:bodyPr wrap="square" rtlCol="0">
            <a:spAutoFit/>
          </a:bodyPr>
          <a:lstStyle/>
          <a:p>
            <a:pPr algn="ctr"/>
            <a:r>
              <a:rPr lang="en-US" sz="2800" b="1" u="sng" dirty="0" smtClean="0"/>
              <a:t>FY 18 BUDGET ONLINE TOWN WEBSITE</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2800" dirty="0" smtClean="0"/>
              <a:t>Level Service Budget</a:t>
            </a:r>
          </a:p>
          <a:p>
            <a:pPr marL="285750" indent="-285750">
              <a:buFont typeface="Arial" panose="020B0604020202020204" pitchFamily="34" charset="0"/>
              <a:buChar char="•"/>
            </a:pPr>
            <a:r>
              <a:rPr lang="en-US" sz="2800" dirty="0" smtClean="0"/>
              <a:t>Balanced without using reserves</a:t>
            </a:r>
          </a:p>
          <a:p>
            <a:pPr marL="285750" indent="-285750">
              <a:buFont typeface="Arial" panose="020B0604020202020204" pitchFamily="34" charset="0"/>
              <a:buChar char="•"/>
            </a:pPr>
            <a:r>
              <a:rPr lang="en-US" sz="2800" dirty="0" smtClean="0"/>
              <a:t>Less dependence on one time revenue</a:t>
            </a:r>
          </a:p>
          <a:p>
            <a:pPr marL="285750" indent="-285750">
              <a:buFont typeface="Arial" panose="020B0604020202020204" pitchFamily="34" charset="0"/>
              <a:buChar char="•"/>
            </a:pPr>
            <a:r>
              <a:rPr lang="en-US" sz="2800" dirty="0" smtClean="0"/>
              <a:t>Union contract negotiations</a:t>
            </a:r>
          </a:p>
          <a:p>
            <a:pPr marL="285750" indent="-285750">
              <a:buFont typeface="Arial" panose="020B0604020202020204" pitchFamily="34" charset="0"/>
              <a:buChar char="•"/>
            </a:pPr>
            <a:r>
              <a:rPr lang="en-US" sz="2800" dirty="0" smtClean="0"/>
              <a:t>Strong undesignated fund balance and reserves</a:t>
            </a:r>
          </a:p>
          <a:p>
            <a:pPr marL="285750" indent="-285750">
              <a:buFont typeface="Arial" panose="020B0604020202020204" pitchFamily="34" charset="0"/>
              <a:buChar char="•"/>
            </a:pPr>
            <a:r>
              <a:rPr lang="en-US" sz="2800" dirty="0" smtClean="0"/>
              <a:t>FY19:</a:t>
            </a:r>
          </a:p>
          <a:p>
            <a:r>
              <a:rPr lang="en-US" sz="2800" dirty="0" smtClean="0"/>
              <a:t>	Regional Dispatch; Long Term 	Borrowing; Grants; School Assessment; 	Capital Needs</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905762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u="sng" dirty="0" smtClean="0">
                <a:latin typeface="Arial" panose="020B0604020202020204" pitchFamily="34" charset="0"/>
                <a:cs typeface="Arial" panose="020B0604020202020204" pitchFamily="34" charset="0"/>
              </a:rPr>
              <a:t>FY 2018 Operating Budget</a:t>
            </a:r>
            <a:endParaRPr lang="en-US" sz="4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05000"/>
            <a:ext cx="8229600" cy="4221163"/>
          </a:xfrm>
        </p:spPr>
        <p:txBody>
          <a:bodyPr>
            <a:normAutofit/>
          </a:bodyPr>
          <a:lstStyle/>
          <a:p>
            <a:pPr marL="0" indent="0" algn="just">
              <a:buNone/>
            </a:pPr>
            <a:r>
              <a:rPr lang="en-US" sz="44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The FY 2018 Operating Budget is mostly a LEVEL SERVICE budget with nominal increases.</a:t>
            </a:r>
            <a:endParaRPr lang="en-US" sz="4400" dirty="0">
              <a:solidFill>
                <a:schemeClr val="tx1"/>
              </a:solidFill>
              <a:latin typeface="Times New Roman" panose="02020603050405020304" pitchFamily="18" charset="0"/>
              <a:ea typeface="Batang" panose="02030600000101010101" pitchFamily="18" charset="-127"/>
              <a:cs typeface="Times New Roman" panose="02020603050405020304" pitchFamily="18"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3479777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smtClean="0">
                <a:latin typeface="Arial" panose="020B0604020202020204" pitchFamily="34" charset="0"/>
                <a:cs typeface="Arial" panose="020B0604020202020204" pitchFamily="34" charset="0"/>
              </a:rPr>
              <a:t>FY 2018 Collective Bargaining Agreements</a:t>
            </a:r>
            <a:endParaRPr lang="en-US"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marL="0" indent="0" algn="just">
              <a:buNone/>
            </a:pPr>
            <a:r>
              <a:rPr lang="en-US" sz="44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Collective bargaining agreements with all five (5) unions have not been negotiated and are not funded in this budget.  The Town may need to appropriate additional funds for  contract settlement for the upcoming fiscal year.</a:t>
            </a:r>
            <a:endParaRPr lang="en-US" sz="4400" dirty="0">
              <a:solidFill>
                <a:schemeClr val="tx1"/>
              </a:solidFill>
              <a:latin typeface="Times New Roman" panose="02020603050405020304" pitchFamily="18" charset="0"/>
              <a:ea typeface="Batang" panose="02030600000101010101" pitchFamily="18" charset="-127"/>
              <a:cs typeface="Times New Roman" panose="02020603050405020304" pitchFamily="18"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3</a:t>
            </a:fld>
            <a:endParaRPr lang="en-US" dirty="0"/>
          </a:p>
        </p:txBody>
      </p:sp>
    </p:spTree>
    <p:extLst>
      <p:ext uri="{BB962C8B-B14F-4D97-AF65-F5344CB8AC3E}">
        <p14:creationId xmlns:p14="http://schemas.microsoft.com/office/powerpoint/2010/main" val="210532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smtClean="0">
                <a:latin typeface="Arial" panose="020B0604020202020204" pitchFamily="34" charset="0"/>
                <a:cs typeface="Arial" panose="020B0604020202020204" pitchFamily="34" charset="0"/>
              </a:rPr>
              <a:t>FY18 General Stabilization Fund</a:t>
            </a:r>
            <a:endParaRPr lang="en-US" sz="40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05000"/>
            <a:ext cx="8229600" cy="4221163"/>
          </a:xfrm>
        </p:spPr>
        <p:txBody>
          <a:bodyPr>
            <a:normAutofit/>
          </a:bodyPr>
          <a:lstStyle/>
          <a:p>
            <a:pPr marL="0" indent="0" algn="just">
              <a:buNone/>
            </a:pPr>
            <a:r>
              <a:rPr lang="en-US" sz="44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The proposed budget is balanced without withdrawing from the General Stabilization Fund, which has been the goal of the last two (2) budgets. (FY17 &amp; FY18)</a:t>
            </a:r>
            <a:endParaRPr lang="en-US" sz="4400" dirty="0">
              <a:solidFill>
                <a:schemeClr val="tx1"/>
              </a:solidFill>
              <a:latin typeface="Times New Roman" panose="02020603050405020304" pitchFamily="18" charset="0"/>
              <a:ea typeface="Batang" panose="02030600000101010101" pitchFamily="18" charset="-127"/>
              <a:cs typeface="Times New Roman" panose="02020603050405020304" pitchFamily="18"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4</a:t>
            </a:fld>
            <a:endParaRPr lang="en-US" dirty="0"/>
          </a:p>
        </p:txBody>
      </p:sp>
    </p:spTree>
    <p:extLst>
      <p:ext uri="{BB962C8B-B14F-4D97-AF65-F5344CB8AC3E}">
        <p14:creationId xmlns:p14="http://schemas.microsoft.com/office/powerpoint/2010/main" val="1971188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10 Years Stabilization Fund</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75234523"/>
              </p:ext>
            </p:extLst>
          </p:nvPr>
        </p:nvGraphicFramePr>
        <p:xfrm>
          <a:off x="2057400" y="1143001"/>
          <a:ext cx="5105400" cy="5562601"/>
        </p:xfrm>
        <a:graphic>
          <a:graphicData uri="http://schemas.openxmlformats.org/drawingml/2006/table">
            <a:tbl>
              <a:tblPr>
                <a:tableStyleId>{5C22544A-7EE6-4342-B048-85BDC9FD1C3A}</a:tableStyleId>
              </a:tblPr>
              <a:tblGrid>
                <a:gridCol w="1918588"/>
                <a:gridCol w="3186812"/>
              </a:tblGrid>
              <a:tr h="505691">
                <a:tc>
                  <a:txBody>
                    <a:bodyPr/>
                    <a:lstStyle/>
                    <a:p>
                      <a:pPr algn="l" fontAlgn="b"/>
                      <a:r>
                        <a:rPr lang="en-US" sz="1200" u="none" strike="noStrike">
                          <a:effectLst/>
                        </a:rPr>
                        <a:t>FY07</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222,546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FY08</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208,574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FY09</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71,601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FY10</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77,705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FY11</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42,960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FY12</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303,439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FY13</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293,738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FY14 </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358,601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FY15</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1,049,311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FY16</a:t>
                      </a:r>
                      <a:endParaRPr lang="en-US" sz="1200" b="0" i="0" u="none" strike="noStrike">
                        <a:effectLst/>
                        <a:latin typeface="Times New Roman"/>
                      </a:endParaRPr>
                    </a:p>
                  </a:txBody>
                  <a:tcPr marL="0" marR="0" marT="0" marB="0" anchor="b"/>
                </a:tc>
                <a:tc>
                  <a:txBody>
                    <a:bodyPr/>
                    <a:lstStyle/>
                    <a:p>
                      <a:pPr algn="l" fontAlgn="b"/>
                      <a:r>
                        <a:rPr lang="en-US" sz="1200" u="none" strike="noStrike">
                          <a:effectLst/>
                        </a:rPr>
                        <a:t>                 657,641 </a:t>
                      </a:r>
                      <a:endParaRPr lang="en-US" sz="1200" b="0" i="0" u="none" strike="noStrike">
                        <a:effectLst/>
                        <a:latin typeface="Times New Roman"/>
                      </a:endParaRPr>
                    </a:p>
                  </a:txBody>
                  <a:tcPr marL="0" marR="0" marT="0" marB="0" anchor="b"/>
                </a:tc>
              </a:tr>
              <a:tr h="505691">
                <a:tc>
                  <a:txBody>
                    <a:bodyPr/>
                    <a:lstStyle/>
                    <a:p>
                      <a:pPr algn="l" fontAlgn="b"/>
                      <a:r>
                        <a:rPr lang="en-US" sz="1200" u="none" strike="noStrike">
                          <a:effectLst/>
                        </a:rPr>
                        <a:t>FY17</a:t>
                      </a:r>
                      <a:endParaRPr lang="en-US" sz="1200" b="0" i="0" u="none" strike="noStrike">
                        <a:effectLst/>
                        <a:latin typeface="Times New Roman"/>
                      </a:endParaRPr>
                    </a:p>
                  </a:txBody>
                  <a:tcPr marL="0" marR="0" marT="0" marB="0" anchor="b"/>
                </a:tc>
                <a:tc>
                  <a:txBody>
                    <a:bodyPr/>
                    <a:lstStyle/>
                    <a:p>
                      <a:pPr algn="l" fontAlgn="b"/>
                      <a:r>
                        <a:rPr lang="en-US" sz="1200" u="none" strike="noStrike" dirty="0">
                          <a:effectLst/>
                        </a:rPr>
                        <a:t>                 802,000 </a:t>
                      </a:r>
                      <a:endParaRPr lang="en-US" sz="1200" b="0" i="0" u="none" strike="noStrike" dirty="0">
                        <a:effectLst/>
                        <a:latin typeface="Times New Roman"/>
                      </a:endParaRPr>
                    </a:p>
                  </a:txBody>
                  <a:tcPr marL="0" marR="0" marT="0" marB="0" anchor="b"/>
                </a:tc>
              </a:tr>
            </a:tbl>
          </a:graphicData>
        </a:graphic>
      </p:graphicFrame>
    </p:spTree>
    <p:extLst>
      <p:ext uri="{BB962C8B-B14F-4D97-AF65-F5344CB8AC3E}">
        <p14:creationId xmlns:p14="http://schemas.microsoft.com/office/powerpoint/2010/main" val="604770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10 Years Stabilization Fund</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6</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964547612"/>
              </p:ext>
            </p:extLst>
          </p:nvPr>
        </p:nvGraphicFramePr>
        <p:xfrm>
          <a:off x="914400" y="1066800"/>
          <a:ext cx="71628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62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500" u="sng" dirty="0" smtClean="0">
                <a:latin typeface="Arial" panose="020B0604020202020204" pitchFamily="34" charset="0"/>
                <a:cs typeface="Arial" panose="020B0604020202020204" pitchFamily="34" charset="0"/>
              </a:rPr>
              <a:t>FY18 Budget Line Item Increases</a:t>
            </a:r>
            <a:endParaRPr lang="en-US" sz="45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lgn="ctr">
              <a:spcBef>
                <a:spcPts val="0"/>
              </a:spcBef>
              <a:buNone/>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Budget proposed amounts to 306,231.31 increase (2.22%)</a:t>
            </a:r>
          </a:p>
          <a:p>
            <a:pPr marL="0" indent="0" algn="just">
              <a:spcBef>
                <a:spcPts val="0"/>
              </a:spcBef>
              <a:buNone/>
            </a:pPr>
            <a:endPar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endParaRPr>
          </a:p>
          <a:p>
            <a:pPr marL="0" indent="0" algn="just">
              <a:spcBef>
                <a:spcPts val="0"/>
              </a:spcBef>
              <a:buNone/>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a:t>
            </a:r>
            <a:r>
              <a:rPr lang="en-US" u="sng"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Chg.</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General Government		$12,291.59	1.20%</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Land Use				($13,353.71)	-4.54%</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Protections of Person/Property	$33,075.65	2.48%</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Regional Schools			$282,964.34	3.60%</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Department of Public Works	($28,640.71)	-4.54%</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Library and Citizen Services	$2,631.29	0.74%</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Debt Service			($4,077.00)	-0.73%</a:t>
            </a:r>
          </a:p>
          <a:p>
            <a:pPr algn="just">
              <a:spcBef>
                <a:spcPts val="0"/>
              </a:spcBef>
            </a:pP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Employee Benefits			</a:t>
            </a:r>
            <a:r>
              <a:rPr lang="en-US" u="sng"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$21,339.86</a:t>
            </a: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1.50%</a:t>
            </a:r>
          </a:p>
          <a:p>
            <a:pPr marL="0" indent="0" algn="just">
              <a:spcBef>
                <a:spcPts val="0"/>
              </a:spcBef>
              <a:buNone/>
            </a:pPr>
            <a:r>
              <a:rPr lang="en-US" dirty="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a:t>
            </a:r>
            <a:r>
              <a:rPr lang="en-US"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TOTAL	$306,231.31</a:t>
            </a: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7</a:t>
            </a:fld>
            <a:endParaRPr lang="en-US" dirty="0"/>
          </a:p>
        </p:txBody>
      </p:sp>
    </p:spTree>
    <p:extLst>
      <p:ext uri="{BB962C8B-B14F-4D97-AF65-F5344CB8AC3E}">
        <p14:creationId xmlns:p14="http://schemas.microsoft.com/office/powerpoint/2010/main" val="2720211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smtClean="0">
                <a:latin typeface="Arial" panose="020B0604020202020204" pitchFamily="34" charset="0"/>
                <a:cs typeface="Arial" panose="020B0604020202020204" pitchFamily="34" charset="0"/>
              </a:rPr>
              <a:t>FY18 Budget Highlights</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8</a:t>
            </a:fld>
            <a:endParaRPr lang="en-US" dirty="0"/>
          </a:p>
        </p:txBody>
      </p:sp>
      <p:sp>
        <p:nvSpPr>
          <p:cNvPr id="3" name="TextBox 2"/>
          <p:cNvSpPr txBox="1"/>
          <p:nvPr/>
        </p:nvSpPr>
        <p:spPr>
          <a:xfrm>
            <a:off x="1084555" y="1600200"/>
            <a:ext cx="6858000" cy="369332"/>
          </a:xfrm>
          <a:prstGeom prst="rect">
            <a:avLst/>
          </a:prstGeom>
          <a:noFill/>
        </p:spPr>
        <p:txBody>
          <a:bodyPr wrap="square" rtlCol="0">
            <a:spAutoFit/>
          </a:bodyPr>
          <a:lstStyle/>
          <a:p>
            <a:pPr>
              <a:spcAft>
                <a:spcPts val="600"/>
              </a:spcAft>
            </a:pPr>
            <a:r>
              <a:rPr lang="en-US" dirty="0" smtClean="0"/>
              <a:t>	</a:t>
            </a:r>
            <a:endParaRPr lang="en-US" dirty="0"/>
          </a:p>
        </p:txBody>
      </p:sp>
      <p:sp>
        <p:nvSpPr>
          <p:cNvPr id="5" name="TextBox 4"/>
          <p:cNvSpPr txBox="1"/>
          <p:nvPr/>
        </p:nvSpPr>
        <p:spPr>
          <a:xfrm>
            <a:off x="1143000" y="1371600"/>
            <a:ext cx="6705600"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General Government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Land Use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Protection of Persons and Property</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DPW</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Library and Citizen Services</a:t>
            </a:r>
            <a:endParaRPr lang="en-US" sz="2800" dirty="0"/>
          </a:p>
        </p:txBody>
      </p:sp>
    </p:spTree>
    <p:extLst>
      <p:ext uri="{BB962C8B-B14F-4D97-AF65-F5344CB8AC3E}">
        <p14:creationId xmlns:p14="http://schemas.microsoft.com/office/powerpoint/2010/main" val="1770538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066800"/>
          </a:xfrm>
        </p:spPr>
        <p:txBody>
          <a:bodyPr/>
          <a:lstStyle/>
          <a:p>
            <a:r>
              <a:rPr lang="en-US" sz="4000" u="sng" dirty="0">
                <a:latin typeface="Arial" panose="020B0604020202020204" pitchFamily="34" charset="0"/>
                <a:cs typeface="Arial" panose="020B0604020202020204" pitchFamily="34" charset="0"/>
              </a:rPr>
              <a:t>5</a:t>
            </a:r>
            <a:r>
              <a:rPr lang="en-US" sz="4000" u="sng" dirty="0" smtClean="0">
                <a:latin typeface="Arial" panose="020B0604020202020204" pitchFamily="34" charset="0"/>
                <a:cs typeface="Arial" panose="020B0604020202020204" pitchFamily="34" charset="0"/>
              </a:rPr>
              <a:t> Fiscal Year Expenditure Comparison</a:t>
            </a:r>
            <a:endParaRPr lang="en-US" sz="4000" u="sng"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1D738E-8962-435F-8C43-147B8DD7E819}" type="datetime1">
              <a:rPr lang="en-US" smtClean="0"/>
              <a:t>3/6/2017</a:t>
            </a:fld>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9</a:t>
            </a:fld>
            <a:endParaRPr lang="en-US" dirty="0"/>
          </a:p>
        </p:txBody>
      </p:sp>
      <p:sp>
        <p:nvSpPr>
          <p:cNvPr id="7" name="Content Placeholder 2"/>
          <p:cNvSpPr>
            <a:spLocks noGrp="1"/>
          </p:cNvSpPr>
          <p:nvPr>
            <p:ph idx="1"/>
          </p:nvPr>
        </p:nvSpPr>
        <p:spPr>
          <a:xfrm>
            <a:off x="304800" y="1371600"/>
            <a:ext cx="8686800" cy="4754563"/>
          </a:xfrm>
        </p:spPr>
        <p:txBody>
          <a:bodyPr>
            <a:normAutofit/>
          </a:bodyPr>
          <a:lstStyle/>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a:t>
            </a:r>
            <a:r>
              <a:rPr lang="en-US" sz="1800" u="sng"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FY 14</a:t>
            </a: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a:t>
            </a:r>
            <a:r>
              <a:rPr lang="en-US" sz="1800" u="sng"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FY18</a:t>
            </a: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a:t>
            </a:r>
            <a:r>
              <a:rPr lang="en-US" sz="1800" u="sng"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Change	</a:t>
            </a:r>
            <a:r>
              <a:rPr lang="en-US" sz="1800" dirty="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a:t>
            </a: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a:t>
            </a:r>
            <a:r>
              <a:rPr lang="en-US" sz="1800" u="sng"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 Change</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General Government		$958k	$1M	$78k	          8.23%</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Land Use				$242k	$280k	$38k                  15.75%	</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Protection of Person and Property	$1.2M	$1.3M	$121k	          9.73%</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Regional Schools			$6M	$8.1M	$2.1M	          34.83%</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Department of Public Works		$659k	$602k	($57k)	         -8.68%</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Library and Citizen Service		$378k	$359k	($19k)	         -5.19%</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Debt Service			$703k	$551k	($152k)	         -21.69%	</a:t>
            </a:r>
          </a:p>
          <a:p>
            <a:pPr marL="0" indent="0" algn="just">
              <a:spcBef>
                <a:spcPts val="0"/>
              </a:spcBef>
              <a:spcAft>
                <a:spcPts val="600"/>
              </a:spcAft>
              <a:buNone/>
            </a:pPr>
            <a:r>
              <a:rPr lang="en-US" sz="1800" dirty="0" smtClean="0">
                <a:solidFill>
                  <a:schemeClr val="tx1"/>
                </a:solidFill>
                <a:latin typeface="Times New Roman" panose="02020603050405020304" pitchFamily="18" charset="0"/>
                <a:ea typeface="Batang" panose="02030600000101010101" pitchFamily="18" charset="-127"/>
                <a:cs typeface="Times New Roman" panose="02020603050405020304" pitchFamily="18" charset="0"/>
              </a:rPr>
              <a:t>Employee Benefits			$1.2M	$1.4M	$193k	          15.50%</a:t>
            </a:r>
          </a:p>
        </p:txBody>
      </p:sp>
    </p:spTree>
    <p:extLst>
      <p:ext uri="{BB962C8B-B14F-4D97-AF65-F5344CB8AC3E}">
        <p14:creationId xmlns:p14="http://schemas.microsoft.com/office/powerpoint/2010/main" val="1437793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Executive</Template>
  <TotalTime>1900</TotalTime>
  <Words>311</Words>
  <Application>Microsoft Office PowerPoint</Application>
  <PresentationFormat>On-screen Show (4:3)</PresentationFormat>
  <Paragraphs>139</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Executive</vt:lpstr>
      <vt:lpstr>Worksheet</vt:lpstr>
      <vt:lpstr> FY2018</vt:lpstr>
      <vt:lpstr>FY 2018 Operating Budget</vt:lpstr>
      <vt:lpstr>FY 2018 Collective Bargaining Agreements</vt:lpstr>
      <vt:lpstr>FY18 General Stabilization Fund</vt:lpstr>
      <vt:lpstr>10 Years Stabilization Fund</vt:lpstr>
      <vt:lpstr>10 Years Stabilization Fund</vt:lpstr>
      <vt:lpstr>FY18 Budget Line Item Increases</vt:lpstr>
      <vt:lpstr>FY18 Budget Highlights</vt:lpstr>
      <vt:lpstr>5 Fiscal Year Expenditure Comparison</vt:lpstr>
      <vt:lpstr>FY 18 Regional School Increase</vt:lpstr>
      <vt:lpstr>FY 18 Expense %</vt:lpstr>
      <vt:lpstr>5 Fiscal Year Revenue Comparison</vt:lpstr>
      <vt:lpstr>5 Fiscal Year Local Receipts</vt:lpstr>
      <vt:lpstr>FY 18 Revenue Summary</vt:lpstr>
      <vt:lpstr>FY 18 REVENUE %</vt:lpstr>
      <vt:lpstr>5 Fiscal Year FREE CASH</vt:lpstr>
      <vt:lpstr>FY 18 Capital</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Free Cash</dc:title>
  <dc:creator>Patrice Garvin</dc:creator>
  <cp:lastModifiedBy>Patrice Garvin</cp:lastModifiedBy>
  <cp:revision>111</cp:revision>
  <cp:lastPrinted>2017-03-06T18:05:06Z</cp:lastPrinted>
  <dcterms:created xsi:type="dcterms:W3CDTF">2015-10-21T15:55:10Z</dcterms:created>
  <dcterms:modified xsi:type="dcterms:W3CDTF">2017-03-06T20:06:05Z</dcterms:modified>
</cp:coreProperties>
</file>